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16"/>
  </p:notesMasterIdLst>
  <p:sldIdLst>
    <p:sldId id="273" r:id="rId3"/>
    <p:sldId id="270" r:id="rId4"/>
    <p:sldId id="271" r:id="rId5"/>
    <p:sldId id="259" r:id="rId6"/>
    <p:sldId id="272" r:id="rId7"/>
    <p:sldId id="261" r:id="rId8"/>
    <p:sldId id="262" r:id="rId9"/>
    <p:sldId id="267" r:id="rId10"/>
    <p:sldId id="263" r:id="rId11"/>
    <p:sldId id="268" r:id="rId12"/>
    <p:sldId id="264" r:id="rId13"/>
    <p:sldId id="269" r:id="rId14"/>
    <p:sldId id="266" r:id="rId15"/>
  </p:sldIdLst>
  <p:sldSz cx="10691813" cy="7559675"/>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747775"/>
          </p15:clr>
        </p15:guide>
        <p15:guide id="2" pos="33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6600"/>
    <a:srgbClr val="FF5050"/>
    <a:srgbClr val="6699FF"/>
    <a:srgbClr val="FF9999"/>
    <a:srgbClr val="F7B264"/>
    <a:srgbClr val="3399FF"/>
    <a:srgbClr val="4472C4"/>
    <a:srgbClr val="FFFFFF"/>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560" autoAdjust="0"/>
  </p:normalViewPr>
  <p:slideViewPr>
    <p:cSldViewPr snapToGrid="0">
      <p:cViewPr varScale="1">
        <p:scale>
          <a:sx n="60" d="100"/>
          <a:sy n="60" d="100"/>
        </p:scale>
        <p:origin x="1733" y="43"/>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35,000円以上</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6歳</c:v>
                </c:pt>
                <c:pt idx="1">
                  <c:v>5歳</c:v>
                </c:pt>
                <c:pt idx="2">
                  <c:v>4歳</c:v>
                </c:pt>
                <c:pt idx="3">
                  <c:v>全体</c:v>
                </c:pt>
              </c:strCache>
            </c:strRef>
          </c:cat>
          <c:val>
            <c:numRef>
              <c:f>Sheet1!$B$2:$B$5</c:f>
              <c:numCache>
                <c:formatCode>0.0</c:formatCode>
                <c:ptCount val="4"/>
                <c:pt idx="0">
                  <c:v>8</c:v>
                </c:pt>
                <c:pt idx="1">
                  <c:v>9.3000000000000007</c:v>
                </c:pt>
                <c:pt idx="2">
                  <c:v>10.5</c:v>
                </c:pt>
                <c:pt idx="3">
                  <c:v>9.3000000000000007</c:v>
                </c:pt>
              </c:numCache>
            </c:numRef>
          </c:val>
          <c:extLst>
            <c:ext xmlns:c16="http://schemas.microsoft.com/office/drawing/2014/chart" uri="{C3380CC4-5D6E-409C-BE32-E72D297353CC}">
              <c16:uniqueId val="{00000000-78D3-42BB-9A69-0597B94854AD}"/>
            </c:ext>
          </c:extLst>
        </c:ser>
        <c:ser>
          <c:idx val="1"/>
          <c:order val="1"/>
          <c:tx>
            <c:strRef>
              <c:f>Sheet1!$C$1</c:f>
              <c:strCache>
                <c:ptCount val="1"/>
                <c:pt idx="0">
                  <c:v>30,000～35,000円未満</c:v>
                </c:pt>
              </c:strCache>
            </c:strRef>
          </c:tx>
          <c:spPr>
            <a:solidFill>
              <a:srgbClr val="FF9933"/>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6歳</c:v>
                </c:pt>
                <c:pt idx="1">
                  <c:v>5歳</c:v>
                </c:pt>
                <c:pt idx="2">
                  <c:v>4歳</c:v>
                </c:pt>
                <c:pt idx="3">
                  <c:v>全体</c:v>
                </c:pt>
              </c:strCache>
            </c:strRef>
          </c:cat>
          <c:val>
            <c:numRef>
              <c:f>Sheet1!$C$2:$C$5</c:f>
              <c:numCache>
                <c:formatCode>0.0</c:formatCode>
                <c:ptCount val="4"/>
                <c:pt idx="0">
                  <c:v>8.8000000000000007</c:v>
                </c:pt>
                <c:pt idx="1">
                  <c:v>9</c:v>
                </c:pt>
                <c:pt idx="2">
                  <c:v>10.5</c:v>
                </c:pt>
                <c:pt idx="3">
                  <c:v>9.4</c:v>
                </c:pt>
              </c:numCache>
            </c:numRef>
          </c:val>
          <c:extLst>
            <c:ext xmlns:c16="http://schemas.microsoft.com/office/drawing/2014/chart" uri="{C3380CC4-5D6E-409C-BE32-E72D297353CC}">
              <c16:uniqueId val="{00000001-78D3-42BB-9A69-0597B94854AD}"/>
            </c:ext>
          </c:extLst>
        </c:ser>
        <c:ser>
          <c:idx val="2"/>
          <c:order val="2"/>
          <c:tx>
            <c:strRef>
              <c:f>Sheet1!$D$1</c:f>
              <c:strCache>
                <c:ptCount val="1"/>
                <c:pt idx="0">
                  <c:v>25,000円～30,000円未満</c:v>
                </c:pt>
              </c:strCache>
            </c:strRef>
          </c:tx>
          <c:spPr>
            <a:solidFill>
              <a:srgbClr val="99CC00"/>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6歳</c:v>
                </c:pt>
                <c:pt idx="1">
                  <c:v>5歳</c:v>
                </c:pt>
                <c:pt idx="2">
                  <c:v>4歳</c:v>
                </c:pt>
                <c:pt idx="3">
                  <c:v>全体</c:v>
                </c:pt>
              </c:strCache>
            </c:strRef>
          </c:cat>
          <c:val>
            <c:numRef>
              <c:f>Sheet1!$D$2:$D$5</c:f>
              <c:numCache>
                <c:formatCode>0.0</c:formatCode>
                <c:ptCount val="4"/>
                <c:pt idx="0">
                  <c:v>4.3</c:v>
                </c:pt>
                <c:pt idx="1">
                  <c:v>3.8</c:v>
                </c:pt>
                <c:pt idx="2">
                  <c:v>2.8</c:v>
                </c:pt>
                <c:pt idx="3">
                  <c:v>3.6</c:v>
                </c:pt>
              </c:numCache>
            </c:numRef>
          </c:val>
          <c:extLst>
            <c:ext xmlns:c16="http://schemas.microsoft.com/office/drawing/2014/chart" uri="{C3380CC4-5D6E-409C-BE32-E72D297353CC}">
              <c16:uniqueId val="{00000002-78D3-42BB-9A69-0597B94854AD}"/>
            </c:ext>
          </c:extLst>
        </c:ser>
        <c:ser>
          <c:idx val="3"/>
          <c:order val="3"/>
          <c:tx>
            <c:strRef>
              <c:f>Sheet1!$E$1</c:f>
              <c:strCache>
                <c:ptCount val="1"/>
                <c:pt idx="0">
                  <c:v>20,000～25,000円未満</c:v>
                </c:pt>
              </c:strCache>
            </c:strRef>
          </c:tx>
          <c:spPr>
            <a:solidFill>
              <a:srgbClr val="FF5050"/>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6歳</c:v>
                </c:pt>
                <c:pt idx="1">
                  <c:v>5歳</c:v>
                </c:pt>
                <c:pt idx="2">
                  <c:v>4歳</c:v>
                </c:pt>
                <c:pt idx="3">
                  <c:v>全体</c:v>
                </c:pt>
              </c:strCache>
            </c:strRef>
          </c:cat>
          <c:val>
            <c:numRef>
              <c:f>Sheet1!$E$2:$E$5</c:f>
              <c:numCache>
                <c:formatCode>0.0</c:formatCode>
                <c:ptCount val="4"/>
                <c:pt idx="0">
                  <c:v>15.3</c:v>
                </c:pt>
                <c:pt idx="1">
                  <c:v>14.5</c:v>
                </c:pt>
                <c:pt idx="2">
                  <c:v>11.5</c:v>
                </c:pt>
                <c:pt idx="3">
                  <c:v>13.8</c:v>
                </c:pt>
              </c:numCache>
            </c:numRef>
          </c:val>
          <c:extLst>
            <c:ext xmlns:c16="http://schemas.microsoft.com/office/drawing/2014/chart" uri="{C3380CC4-5D6E-409C-BE32-E72D297353CC}">
              <c16:uniqueId val="{00000003-78D3-42BB-9A69-0597B94854AD}"/>
            </c:ext>
          </c:extLst>
        </c:ser>
        <c:ser>
          <c:idx val="4"/>
          <c:order val="4"/>
          <c:tx>
            <c:strRef>
              <c:f>Sheet1!$F$1</c:f>
              <c:strCache>
                <c:ptCount val="1"/>
                <c:pt idx="0">
                  <c:v>15,000～20,000円未満</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6歳</c:v>
                </c:pt>
                <c:pt idx="1">
                  <c:v>5歳</c:v>
                </c:pt>
                <c:pt idx="2">
                  <c:v>4歳</c:v>
                </c:pt>
                <c:pt idx="3">
                  <c:v>全体</c:v>
                </c:pt>
              </c:strCache>
            </c:strRef>
          </c:cat>
          <c:val>
            <c:numRef>
              <c:f>Sheet1!$F$2:$F$5</c:f>
              <c:numCache>
                <c:formatCode>0.0</c:formatCode>
                <c:ptCount val="4"/>
                <c:pt idx="0">
                  <c:v>8.8000000000000007</c:v>
                </c:pt>
                <c:pt idx="1">
                  <c:v>8.8000000000000007</c:v>
                </c:pt>
                <c:pt idx="2">
                  <c:v>6.3</c:v>
                </c:pt>
                <c:pt idx="3">
                  <c:v>7.9</c:v>
                </c:pt>
              </c:numCache>
            </c:numRef>
          </c:val>
          <c:extLst>
            <c:ext xmlns:c16="http://schemas.microsoft.com/office/drawing/2014/chart" uri="{C3380CC4-5D6E-409C-BE32-E72D297353CC}">
              <c16:uniqueId val="{00000004-78D3-42BB-9A69-0597B94854AD}"/>
            </c:ext>
          </c:extLst>
        </c:ser>
        <c:ser>
          <c:idx val="5"/>
          <c:order val="5"/>
          <c:tx>
            <c:strRef>
              <c:f>Sheet1!$G$1</c:f>
              <c:strCache>
                <c:ptCount val="1"/>
                <c:pt idx="0">
                  <c:v>10,000～15,000円未満</c:v>
                </c:pt>
              </c:strCache>
            </c:strRef>
          </c:tx>
          <c:spPr>
            <a:solidFill>
              <a:srgbClr val="FF9900"/>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6歳</c:v>
                </c:pt>
                <c:pt idx="1">
                  <c:v>5歳</c:v>
                </c:pt>
                <c:pt idx="2">
                  <c:v>4歳</c:v>
                </c:pt>
                <c:pt idx="3">
                  <c:v>全体</c:v>
                </c:pt>
              </c:strCache>
            </c:strRef>
          </c:cat>
          <c:val>
            <c:numRef>
              <c:f>Sheet1!$G$2:$G$5</c:f>
              <c:numCache>
                <c:formatCode>0.0</c:formatCode>
                <c:ptCount val="4"/>
                <c:pt idx="0">
                  <c:v>18</c:v>
                </c:pt>
                <c:pt idx="1">
                  <c:v>18.5</c:v>
                </c:pt>
                <c:pt idx="2">
                  <c:v>18.8</c:v>
                </c:pt>
                <c:pt idx="3">
                  <c:v>18.399999999999999</c:v>
                </c:pt>
              </c:numCache>
            </c:numRef>
          </c:val>
          <c:extLst>
            <c:ext xmlns:c16="http://schemas.microsoft.com/office/drawing/2014/chart" uri="{C3380CC4-5D6E-409C-BE32-E72D297353CC}">
              <c16:uniqueId val="{00000005-78D3-42BB-9A69-0597B94854AD}"/>
            </c:ext>
          </c:extLst>
        </c:ser>
        <c:ser>
          <c:idx val="6"/>
          <c:order val="6"/>
          <c:tx>
            <c:strRef>
              <c:f>Sheet1!$H$1</c:f>
              <c:strCache>
                <c:ptCount val="1"/>
                <c:pt idx="0">
                  <c:v>5,000～10,000円未満</c:v>
                </c:pt>
              </c:strCache>
            </c:strRef>
          </c:tx>
          <c:spPr>
            <a:solidFill>
              <a:srgbClr val="339966"/>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6歳</c:v>
                </c:pt>
                <c:pt idx="1">
                  <c:v>5歳</c:v>
                </c:pt>
                <c:pt idx="2">
                  <c:v>4歳</c:v>
                </c:pt>
                <c:pt idx="3">
                  <c:v>全体</c:v>
                </c:pt>
              </c:strCache>
            </c:strRef>
          </c:cat>
          <c:val>
            <c:numRef>
              <c:f>Sheet1!$H$2:$H$5</c:f>
              <c:numCache>
                <c:formatCode>0.0</c:formatCode>
                <c:ptCount val="4"/>
                <c:pt idx="0">
                  <c:v>15.5</c:v>
                </c:pt>
                <c:pt idx="1">
                  <c:v>14.3</c:v>
                </c:pt>
                <c:pt idx="2">
                  <c:v>14.8</c:v>
                </c:pt>
                <c:pt idx="3">
                  <c:v>14.8</c:v>
                </c:pt>
              </c:numCache>
            </c:numRef>
          </c:val>
          <c:extLst>
            <c:ext xmlns:c16="http://schemas.microsoft.com/office/drawing/2014/chart" uri="{C3380CC4-5D6E-409C-BE32-E72D297353CC}">
              <c16:uniqueId val="{00000006-78D3-42BB-9A69-0597B94854AD}"/>
            </c:ext>
          </c:extLst>
        </c:ser>
        <c:ser>
          <c:idx val="7"/>
          <c:order val="7"/>
          <c:tx>
            <c:strRef>
              <c:f>Sheet1!$I$1</c:f>
              <c:strCache>
                <c:ptCount val="1"/>
                <c:pt idx="0">
                  <c:v>1～5,000円未満</c:v>
                </c:pt>
              </c:strCache>
            </c:strRef>
          </c:tx>
          <c:spPr>
            <a:solidFill>
              <a:srgbClr val="FF9FBF"/>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6歳</c:v>
                </c:pt>
                <c:pt idx="1">
                  <c:v>5歳</c:v>
                </c:pt>
                <c:pt idx="2">
                  <c:v>4歳</c:v>
                </c:pt>
                <c:pt idx="3">
                  <c:v>全体</c:v>
                </c:pt>
              </c:strCache>
            </c:strRef>
          </c:cat>
          <c:val>
            <c:numRef>
              <c:f>Sheet1!$I$2:$I$5</c:f>
              <c:numCache>
                <c:formatCode>0.0</c:formatCode>
                <c:ptCount val="4"/>
                <c:pt idx="0">
                  <c:v>13</c:v>
                </c:pt>
                <c:pt idx="1">
                  <c:v>10</c:v>
                </c:pt>
                <c:pt idx="2">
                  <c:v>12.5</c:v>
                </c:pt>
                <c:pt idx="3">
                  <c:v>11.8</c:v>
                </c:pt>
              </c:numCache>
            </c:numRef>
          </c:val>
          <c:extLst>
            <c:ext xmlns:c16="http://schemas.microsoft.com/office/drawing/2014/chart" uri="{C3380CC4-5D6E-409C-BE32-E72D297353CC}">
              <c16:uniqueId val="{00000007-78D3-42BB-9A69-0597B94854AD}"/>
            </c:ext>
          </c:extLst>
        </c:ser>
        <c:ser>
          <c:idx val="8"/>
          <c:order val="8"/>
          <c:tx>
            <c:strRef>
              <c:f>Sheet1!$J$1</c:f>
              <c:strCache>
                <c:ptCount val="1"/>
                <c:pt idx="0">
                  <c:v>なし</c:v>
                </c:pt>
              </c:strCache>
            </c:strRef>
          </c:tx>
          <c:spPr>
            <a:solidFill>
              <a:schemeClr val="bg1">
                <a:lumMod val="65000"/>
              </a:schemeClr>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6歳</c:v>
                </c:pt>
                <c:pt idx="1">
                  <c:v>5歳</c:v>
                </c:pt>
                <c:pt idx="2">
                  <c:v>4歳</c:v>
                </c:pt>
                <c:pt idx="3">
                  <c:v>全体</c:v>
                </c:pt>
              </c:strCache>
            </c:strRef>
          </c:cat>
          <c:val>
            <c:numRef>
              <c:f>Sheet1!$J$2:$J$5</c:f>
              <c:numCache>
                <c:formatCode>0.0</c:formatCode>
                <c:ptCount val="4"/>
                <c:pt idx="0">
                  <c:v>8.5</c:v>
                </c:pt>
                <c:pt idx="1">
                  <c:v>12</c:v>
                </c:pt>
                <c:pt idx="2">
                  <c:v>12.5</c:v>
                </c:pt>
                <c:pt idx="3">
                  <c:v>11</c:v>
                </c:pt>
              </c:numCache>
            </c:numRef>
          </c:val>
          <c:extLst>
            <c:ext xmlns:c16="http://schemas.microsoft.com/office/drawing/2014/chart" uri="{C3380CC4-5D6E-409C-BE32-E72D297353CC}">
              <c16:uniqueId val="{00000008-78D3-42BB-9A69-0597B94854AD}"/>
            </c:ext>
          </c:extLst>
        </c:ser>
        <c:dLbls>
          <c:dLblPos val="ctr"/>
          <c:showLegendKey val="0"/>
          <c:showVal val="1"/>
          <c:showCatName val="0"/>
          <c:showSerName val="0"/>
          <c:showPercent val="0"/>
          <c:showBubbleSize val="0"/>
        </c:dLbls>
        <c:gapWidth val="79"/>
        <c:overlap val="100"/>
        <c:axId val="625734096"/>
        <c:axId val="625737336"/>
      </c:barChart>
      <c:catAx>
        <c:axId val="6257340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cap="all" spc="120" normalizeH="0" baseline="0">
                <a:solidFill>
                  <a:schemeClr val="tx1">
                    <a:lumMod val="65000"/>
                    <a:lumOff val="35000"/>
                  </a:schemeClr>
                </a:solidFill>
                <a:latin typeface="BIZ UDPゴシック" panose="020B0400000000000000" pitchFamily="50" charset="-128"/>
                <a:ea typeface="BIZ UDPゴシック" panose="020B0400000000000000" pitchFamily="50" charset="-128"/>
                <a:cs typeface="+mn-cs"/>
              </a:defRPr>
            </a:pPr>
            <a:endParaRPr lang="ja-JP"/>
          </a:p>
        </c:txPr>
        <c:crossAx val="625737336"/>
        <c:crosses val="autoZero"/>
        <c:auto val="1"/>
        <c:lblAlgn val="ctr"/>
        <c:lblOffset val="100"/>
        <c:noMultiLvlLbl val="0"/>
      </c:catAx>
      <c:valAx>
        <c:axId val="625737336"/>
        <c:scaling>
          <c:orientation val="minMax"/>
        </c:scaling>
        <c:delete val="1"/>
        <c:axPos val="b"/>
        <c:numFmt formatCode="0%" sourceLinked="1"/>
        <c:majorTickMark val="none"/>
        <c:minorTickMark val="none"/>
        <c:tickLblPos val="nextTo"/>
        <c:crossAx val="6257340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BIZ UDPゴシック" panose="020B0400000000000000" pitchFamily="50" charset="-128"/>
              <a:ea typeface="BIZ UDPゴシック" panose="020B04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latin typeface="BIZ UDPゴシック" panose="020B0400000000000000" pitchFamily="50" charset="-128"/>
          <a:ea typeface="BIZ UDPゴシック" panose="020B0400000000000000"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50,000円以上</c:v>
                </c:pt>
              </c:strCache>
            </c:strRef>
          </c:tx>
          <c:spPr>
            <a:solidFill>
              <a:srgbClr val="3399FF"/>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Sheet1!$B$2:$B$8</c:f>
              <c:numCache>
                <c:formatCode>0.0</c:formatCode>
                <c:ptCount val="7"/>
                <c:pt idx="0">
                  <c:v>9.5</c:v>
                </c:pt>
                <c:pt idx="1">
                  <c:v>9</c:v>
                </c:pt>
                <c:pt idx="2">
                  <c:v>11</c:v>
                </c:pt>
                <c:pt idx="3">
                  <c:v>11</c:v>
                </c:pt>
                <c:pt idx="4">
                  <c:v>7</c:v>
                </c:pt>
                <c:pt idx="5">
                  <c:v>11</c:v>
                </c:pt>
                <c:pt idx="6">
                  <c:v>9.8000000000000007</c:v>
                </c:pt>
              </c:numCache>
            </c:numRef>
          </c:val>
          <c:extLst>
            <c:ext xmlns:c16="http://schemas.microsoft.com/office/drawing/2014/chart" uri="{C3380CC4-5D6E-409C-BE32-E72D297353CC}">
              <c16:uniqueId val="{00000000-A571-47BA-9BE0-8C88D565C619}"/>
            </c:ext>
          </c:extLst>
        </c:ser>
        <c:ser>
          <c:idx val="1"/>
          <c:order val="1"/>
          <c:tx>
            <c:strRef>
              <c:f>Sheet1!$C$1</c:f>
              <c:strCache>
                <c:ptCount val="1"/>
                <c:pt idx="0">
                  <c:v>35,000円～50,000円未満</c:v>
                </c:pt>
              </c:strCache>
            </c:strRef>
          </c:tx>
          <c:spPr>
            <a:solidFill>
              <a:srgbClr val="4472C4"/>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Sheet1!$C$2:$C$8</c:f>
              <c:numCache>
                <c:formatCode>0.0</c:formatCode>
                <c:ptCount val="7"/>
                <c:pt idx="0">
                  <c:v>5</c:v>
                </c:pt>
                <c:pt idx="1">
                  <c:v>5</c:v>
                </c:pt>
                <c:pt idx="2">
                  <c:v>7</c:v>
                </c:pt>
                <c:pt idx="3">
                  <c:v>3.5</c:v>
                </c:pt>
                <c:pt idx="4">
                  <c:v>7</c:v>
                </c:pt>
                <c:pt idx="5">
                  <c:v>2.5</c:v>
                </c:pt>
                <c:pt idx="6">
                  <c:v>5</c:v>
                </c:pt>
              </c:numCache>
            </c:numRef>
          </c:val>
          <c:extLst>
            <c:ext xmlns:c16="http://schemas.microsoft.com/office/drawing/2014/chart" uri="{C3380CC4-5D6E-409C-BE32-E72D297353CC}">
              <c16:uniqueId val="{00000001-A571-47BA-9BE0-8C88D565C619}"/>
            </c:ext>
          </c:extLst>
        </c:ser>
        <c:ser>
          <c:idx val="2"/>
          <c:order val="2"/>
          <c:tx>
            <c:strRef>
              <c:f>Sheet1!$D$1</c:f>
              <c:strCache>
                <c:ptCount val="1"/>
                <c:pt idx="0">
                  <c:v>30,000～35,000円未満</c:v>
                </c:pt>
              </c:strCache>
            </c:strRef>
          </c:tx>
          <c:spPr>
            <a:solidFill>
              <a:srgbClr val="FF9933"/>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Sheet1!$D$2:$D$8</c:f>
              <c:numCache>
                <c:formatCode>0.0</c:formatCode>
                <c:ptCount val="7"/>
                <c:pt idx="0">
                  <c:v>18.5</c:v>
                </c:pt>
                <c:pt idx="1">
                  <c:v>16</c:v>
                </c:pt>
                <c:pt idx="2">
                  <c:v>13</c:v>
                </c:pt>
                <c:pt idx="3">
                  <c:v>13</c:v>
                </c:pt>
                <c:pt idx="4">
                  <c:v>11.5</c:v>
                </c:pt>
                <c:pt idx="5">
                  <c:v>14</c:v>
                </c:pt>
                <c:pt idx="6">
                  <c:v>14.3</c:v>
                </c:pt>
              </c:numCache>
            </c:numRef>
          </c:val>
          <c:extLst>
            <c:ext xmlns:c16="http://schemas.microsoft.com/office/drawing/2014/chart" uri="{C3380CC4-5D6E-409C-BE32-E72D297353CC}">
              <c16:uniqueId val="{00000002-A571-47BA-9BE0-8C88D565C619}"/>
            </c:ext>
          </c:extLst>
        </c:ser>
        <c:ser>
          <c:idx val="3"/>
          <c:order val="3"/>
          <c:tx>
            <c:strRef>
              <c:f>Sheet1!$E$1</c:f>
              <c:strCache>
                <c:ptCount val="1"/>
                <c:pt idx="0">
                  <c:v>25,000円～30,000円未満</c:v>
                </c:pt>
              </c:strCache>
            </c:strRef>
          </c:tx>
          <c:spPr>
            <a:solidFill>
              <a:srgbClr val="99CC00"/>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Sheet1!$E$2:$E$8</c:f>
              <c:numCache>
                <c:formatCode>0.0</c:formatCode>
                <c:ptCount val="7"/>
                <c:pt idx="0">
                  <c:v>8.5</c:v>
                </c:pt>
                <c:pt idx="1">
                  <c:v>6.5</c:v>
                </c:pt>
                <c:pt idx="2">
                  <c:v>5.5</c:v>
                </c:pt>
                <c:pt idx="3">
                  <c:v>7.5</c:v>
                </c:pt>
                <c:pt idx="4">
                  <c:v>5.5</c:v>
                </c:pt>
                <c:pt idx="5">
                  <c:v>3</c:v>
                </c:pt>
                <c:pt idx="6">
                  <c:v>6.1</c:v>
                </c:pt>
              </c:numCache>
            </c:numRef>
          </c:val>
          <c:extLst>
            <c:ext xmlns:c16="http://schemas.microsoft.com/office/drawing/2014/chart" uri="{C3380CC4-5D6E-409C-BE32-E72D297353CC}">
              <c16:uniqueId val="{00000003-A571-47BA-9BE0-8C88D565C619}"/>
            </c:ext>
          </c:extLst>
        </c:ser>
        <c:ser>
          <c:idx val="4"/>
          <c:order val="4"/>
          <c:tx>
            <c:strRef>
              <c:f>Sheet1!$F$1</c:f>
              <c:strCache>
                <c:ptCount val="1"/>
                <c:pt idx="0">
                  <c:v>20,000～25,000円未満</c:v>
                </c:pt>
              </c:strCache>
            </c:strRef>
          </c:tx>
          <c:spPr>
            <a:solidFill>
              <a:srgbClr val="FF5050"/>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Sheet1!$F$2:$F$8</c:f>
              <c:numCache>
                <c:formatCode>0.0</c:formatCode>
                <c:ptCount val="7"/>
                <c:pt idx="0">
                  <c:v>15</c:v>
                </c:pt>
                <c:pt idx="1">
                  <c:v>19</c:v>
                </c:pt>
                <c:pt idx="2">
                  <c:v>17</c:v>
                </c:pt>
                <c:pt idx="3">
                  <c:v>17</c:v>
                </c:pt>
                <c:pt idx="4">
                  <c:v>20</c:v>
                </c:pt>
                <c:pt idx="5">
                  <c:v>14</c:v>
                </c:pt>
                <c:pt idx="6">
                  <c:v>17</c:v>
                </c:pt>
              </c:numCache>
            </c:numRef>
          </c:val>
          <c:extLst>
            <c:ext xmlns:c16="http://schemas.microsoft.com/office/drawing/2014/chart" uri="{C3380CC4-5D6E-409C-BE32-E72D297353CC}">
              <c16:uniqueId val="{00000004-A571-47BA-9BE0-8C88D565C619}"/>
            </c:ext>
          </c:extLst>
        </c:ser>
        <c:ser>
          <c:idx val="5"/>
          <c:order val="5"/>
          <c:tx>
            <c:strRef>
              <c:f>Sheet1!$G$1</c:f>
              <c:strCache>
                <c:ptCount val="1"/>
                <c:pt idx="0">
                  <c:v>15,000～20,000円未満</c:v>
                </c:pt>
              </c:strCache>
            </c:strRef>
          </c:tx>
          <c:spPr>
            <a:solidFill>
              <a:srgbClr val="5B9BD5"/>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Sheet1!$G$2:$G$8</c:f>
              <c:numCache>
                <c:formatCode>0.0</c:formatCode>
                <c:ptCount val="7"/>
                <c:pt idx="0">
                  <c:v>8</c:v>
                </c:pt>
                <c:pt idx="1">
                  <c:v>9</c:v>
                </c:pt>
                <c:pt idx="2">
                  <c:v>8</c:v>
                </c:pt>
                <c:pt idx="3">
                  <c:v>6.5</c:v>
                </c:pt>
                <c:pt idx="4">
                  <c:v>7.5</c:v>
                </c:pt>
                <c:pt idx="5">
                  <c:v>5.5</c:v>
                </c:pt>
                <c:pt idx="6">
                  <c:v>7.4</c:v>
                </c:pt>
              </c:numCache>
            </c:numRef>
          </c:val>
          <c:extLst>
            <c:ext xmlns:c16="http://schemas.microsoft.com/office/drawing/2014/chart" uri="{C3380CC4-5D6E-409C-BE32-E72D297353CC}">
              <c16:uniqueId val="{00000005-A571-47BA-9BE0-8C88D565C619}"/>
            </c:ext>
          </c:extLst>
        </c:ser>
        <c:ser>
          <c:idx val="6"/>
          <c:order val="6"/>
          <c:tx>
            <c:strRef>
              <c:f>Sheet1!$H$1</c:f>
              <c:strCache>
                <c:ptCount val="1"/>
                <c:pt idx="0">
                  <c:v>10,000～15,000円未満</c:v>
                </c:pt>
              </c:strCache>
            </c:strRef>
          </c:tx>
          <c:spPr>
            <a:solidFill>
              <a:srgbClr val="FF9900"/>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Sheet1!$H$2:$H$8</c:f>
              <c:numCache>
                <c:formatCode>0.0</c:formatCode>
                <c:ptCount val="7"/>
                <c:pt idx="0">
                  <c:v>14.5</c:v>
                </c:pt>
                <c:pt idx="1">
                  <c:v>14</c:v>
                </c:pt>
                <c:pt idx="2">
                  <c:v>12.5</c:v>
                </c:pt>
                <c:pt idx="3">
                  <c:v>16</c:v>
                </c:pt>
                <c:pt idx="4">
                  <c:v>11.5</c:v>
                </c:pt>
                <c:pt idx="5">
                  <c:v>15.5</c:v>
                </c:pt>
                <c:pt idx="6">
                  <c:v>14</c:v>
                </c:pt>
              </c:numCache>
            </c:numRef>
          </c:val>
          <c:extLst>
            <c:ext xmlns:c16="http://schemas.microsoft.com/office/drawing/2014/chart" uri="{C3380CC4-5D6E-409C-BE32-E72D297353CC}">
              <c16:uniqueId val="{00000006-A571-47BA-9BE0-8C88D565C619}"/>
            </c:ext>
          </c:extLst>
        </c:ser>
        <c:ser>
          <c:idx val="7"/>
          <c:order val="7"/>
          <c:tx>
            <c:strRef>
              <c:f>Sheet1!$I$1</c:f>
              <c:strCache>
                <c:ptCount val="1"/>
                <c:pt idx="0">
                  <c:v>5,000～10,000円未満</c:v>
                </c:pt>
              </c:strCache>
            </c:strRef>
          </c:tx>
          <c:spPr>
            <a:solidFill>
              <a:srgbClr val="339966"/>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Sheet1!$I$2:$I$8</c:f>
              <c:numCache>
                <c:formatCode>0.0</c:formatCode>
                <c:ptCount val="7"/>
                <c:pt idx="0">
                  <c:v>9</c:v>
                </c:pt>
                <c:pt idx="1">
                  <c:v>7.5</c:v>
                </c:pt>
                <c:pt idx="2">
                  <c:v>11</c:v>
                </c:pt>
                <c:pt idx="3">
                  <c:v>5.5</c:v>
                </c:pt>
                <c:pt idx="4">
                  <c:v>5.5</c:v>
                </c:pt>
                <c:pt idx="5">
                  <c:v>8</c:v>
                </c:pt>
                <c:pt idx="6">
                  <c:v>7.8</c:v>
                </c:pt>
              </c:numCache>
            </c:numRef>
          </c:val>
          <c:extLst>
            <c:ext xmlns:c16="http://schemas.microsoft.com/office/drawing/2014/chart" uri="{C3380CC4-5D6E-409C-BE32-E72D297353CC}">
              <c16:uniqueId val="{00000007-A571-47BA-9BE0-8C88D565C619}"/>
            </c:ext>
          </c:extLst>
        </c:ser>
        <c:ser>
          <c:idx val="8"/>
          <c:order val="8"/>
          <c:tx>
            <c:strRef>
              <c:f>Sheet1!$J$1</c:f>
              <c:strCache>
                <c:ptCount val="1"/>
                <c:pt idx="0">
                  <c:v>1～5,000円未満</c:v>
                </c:pt>
              </c:strCache>
            </c:strRef>
          </c:tx>
          <c:spPr>
            <a:solidFill>
              <a:srgbClr val="FF9FBF"/>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Sheet1!$J$2:$J$8</c:f>
              <c:numCache>
                <c:formatCode>0.0</c:formatCode>
                <c:ptCount val="7"/>
                <c:pt idx="0">
                  <c:v>6.5</c:v>
                </c:pt>
                <c:pt idx="1">
                  <c:v>6</c:v>
                </c:pt>
                <c:pt idx="2">
                  <c:v>8.5</c:v>
                </c:pt>
                <c:pt idx="3">
                  <c:v>8</c:v>
                </c:pt>
                <c:pt idx="4">
                  <c:v>8</c:v>
                </c:pt>
                <c:pt idx="5">
                  <c:v>13</c:v>
                </c:pt>
                <c:pt idx="6">
                  <c:v>8.3000000000000007</c:v>
                </c:pt>
              </c:numCache>
            </c:numRef>
          </c:val>
          <c:extLst>
            <c:ext xmlns:c16="http://schemas.microsoft.com/office/drawing/2014/chart" uri="{C3380CC4-5D6E-409C-BE32-E72D297353CC}">
              <c16:uniqueId val="{00000008-A571-47BA-9BE0-8C88D565C619}"/>
            </c:ext>
          </c:extLst>
        </c:ser>
        <c:ser>
          <c:idx val="9"/>
          <c:order val="9"/>
          <c:tx>
            <c:strRef>
              <c:f>Sheet1!$K$1</c:f>
              <c:strCache>
                <c:ptCount val="1"/>
                <c:pt idx="0">
                  <c:v>なし</c:v>
                </c:pt>
              </c:strCache>
            </c:strRef>
          </c:tx>
          <c:spPr>
            <a:solidFill>
              <a:schemeClr val="bg1">
                <a:lumMod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lt1"/>
                    </a:solidFill>
                    <a:latin typeface="BIZ UDPゴシック" panose="020B0400000000000000" pitchFamily="50" charset="-128"/>
                    <a:ea typeface="BIZ UDPゴシック" panose="020B0400000000000000"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小学6年生</c:v>
                </c:pt>
                <c:pt idx="1">
                  <c:v>小学5年生</c:v>
                </c:pt>
                <c:pt idx="2">
                  <c:v>小学4年生</c:v>
                </c:pt>
                <c:pt idx="3">
                  <c:v>小学3年生</c:v>
                </c:pt>
                <c:pt idx="4">
                  <c:v>小学２年生</c:v>
                </c:pt>
                <c:pt idx="5">
                  <c:v>小学1年生</c:v>
                </c:pt>
                <c:pt idx="6">
                  <c:v>全体</c:v>
                </c:pt>
              </c:strCache>
            </c:strRef>
          </c:cat>
          <c:val>
            <c:numRef>
              <c:f>Sheet1!$K$2:$K$8</c:f>
              <c:numCache>
                <c:formatCode>0.0</c:formatCode>
                <c:ptCount val="7"/>
                <c:pt idx="0">
                  <c:v>5.5</c:v>
                </c:pt>
                <c:pt idx="1">
                  <c:v>8</c:v>
                </c:pt>
                <c:pt idx="2">
                  <c:v>6.5</c:v>
                </c:pt>
                <c:pt idx="3">
                  <c:v>12</c:v>
                </c:pt>
                <c:pt idx="4">
                  <c:v>16.5</c:v>
                </c:pt>
                <c:pt idx="5">
                  <c:v>13.5</c:v>
                </c:pt>
                <c:pt idx="6">
                  <c:v>10.3</c:v>
                </c:pt>
              </c:numCache>
            </c:numRef>
          </c:val>
          <c:extLst>
            <c:ext xmlns:c16="http://schemas.microsoft.com/office/drawing/2014/chart" uri="{C3380CC4-5D6E-409C-BE32-E72D297353CC}">
              <c16:uniqueId val="{00000009-A571-47BA-9BE0-8C88D565C619}"/>
            </c:ext>
          </c:extLst>
        </c:ser>
        <c:dLbls>
          <c:dLblPos val="ctr"/>
          <c:showLegendKey val="0"/>
          <c:showVal val="1"/>
          <c:showCatName val="0"/>
          <c:showSerName val="0"/>
          <c:showPercent val="0"/>
          <c:showBubbleSize val="0"/>
        </c:dLbls>
        <c:gapWidth val="79"/>
        <c:overlap val="100"/>
        <c:axId val="625734096"/>
        <c:axId val="625737336"/>
      </c:barChart>
      <c:catAx>
        <c:axId val="6257340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cap="all" spc="120" normalizeH="0" baseline="0">
                <a:solidFill>
                  <a:schemeClr val="tx1">
                    <a:lumMod val="65000"/>
                    <a:lumOff val="35000"/>
                  </a:schemeClr>
                </a:solidFill>
                <a:latin typeface="BIZ UDPゴシック" panose="020B0400000000000000" pitchFamily="50" charset="-128"/>
                <a:ea typeface="BIZ UDPゴシック" panose="020B0400000000000000" pitchFamily="50" charset="-128"/>
                <a:cs typeface="+mn-cs"/>
              </a:defRPr>
            </a:pPr>
            <a:endParaRPr lang="ja-JP"/>
          </a:p>
        </c:txPr>
        <c:crossAx val="625737336"/>
        <c:crosses val="autoZero"/>
        <c:auto val="1"/>
        <c:lblAlgn val="ctr"/>
        <c:lblOffset val="100"/>
        <c:noMultiLvlLbl val="0"/>
      </c:catAx>
      <c:valAx>
        <c:axId val="625737336"/>
        <c:scaling>
          <c:orientation val="minMax"/>
        </c:scaling>
        <c:delete val="1"/>
        <c:axPos val="b"/>
        <c:numFmt formatCode="0%" sourceLinked="1"/>
        <c:majorTickMark val="none"/>
        <c:minorTickMark val="none"/>
        <c:tickLblPos val="nextTo"/>
        <c:crossAx val="625734096"/>
        <c:crosses val="autoZero"/>
        <c:crossBetween val="between"/>
      </c:valAx>
      <c:spPr>
        <a:noFill/>
        <a:ln>
          <a:noFill/>
        </a:ln>
        <a:effectLst/>
      </c:spPr>
    </c:plotArea>
    <c:legend>
      <c:legendPos val="t"/>
      <c:layout>
        <c:manualLayout>
          <c:xMode val="edge"/>
          <c:yMode val="edge"/>
          <c:x val="5.6177256140411431E-3"/>
          <c:y val="4.5549301689694387E-3"/>
          <c:w val="0.98512243383143638"/>
          <c:h val="0.1410300086909435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BIZ UDPゴシック" panose="020B0400000000000000" pitchFamily="50" charset="-128"/>
              <a:ea typeface="BIZ UDPゴシック" panose="020B04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latin typeface="BIZ UDPゴシック" panose="020B0400000000000000" pitchFamily="50" charset="-128"/>
          <a:ea typeface="BIZ UDPゴシック" panose="020B0400000000000000" pitchFamily="50" charset="-128"/>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tx1">
                    <a:lumMod val="75000"/>
                    <a:lumOff val="25000"/>
                  </a:schemeClr>
                </a:solidFill>
                <a:latin typeface="+mn-lt"/>
                <a:ea typeface="+mn-ea"/>
                <a:cs typeface="+mn-cs"/>
              </a:defRPr>
            </a:pPr>
            <a:r>
              <a:rPr lang="ja-JP">
                <a:solidFill>
                  <a:schemeClr val="tx1">
                    <a:lumMod val="75000"/>
                    <a:lumOff val="25000"/>
                  </a:schemeClr>
                </a:solidFill>
              </a:rPr>
              <a:t>お年玉の主な使い道</a:t>
            </a:r>
            <a:endParaRPr lang="en-US">
              <a:solidFill>
                <a:schemeClr val="tx1">
                  <a:lumMod val="75000"/>
                  <a:lumOff val="25000"/>
                </a:schemeClr>
              </a:solidFill>
            </a:endParaRPr>
          </a:p>
        </c:rich>
      </c:tx>
      <c:layout>
        <c:manualLayout>
          <c:xMode val="edge"/>
          <c:yMode val="edge"/>
          <c:x val="0.34395199888259886"/>
          <c:y val="1.6103543794031148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tx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系列 1</c:v>
                </c:pt>
              </c:strCache>
            </c:strRef>
          </c:tx>
          <c:spPr>
            <a:solidFill>
              <a:srgbClr val="F7B264"/>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Sheet1!$A$2:$A$14</c:f>
              <c:strCache>
                <c:ptCount val="13"/>
                <c:pt idx="0">
                  <c:v>貯金</c:v>
                </c:pt>
                <c:pt idx="1">
                  <c:v>おもちゃ</c:v>
                </c:pt>
                <c:pt idx="2">
                  <c:v>ゲーム</c:v>
                </c:pt>
                <c:pt idx="3">
                  <c:v>お菓子などの食べ物</c:v>
                </c:pt>
                <c:pt idx="4">
                  <c:v>キャラクターグッズ</c:v>
                </c:pt>
                <c:pt idx="5">
                  <c:v>文房具</c:v>
                </c:pt>
                <c:pt idx="6">
                  <c:v>本・雑誌</c:v>
                </c:pt>
                <c:pt idx="7">
                  <c:v>オンラインゲーム・ゲームアプリ</c:v>
                </c:pt>
                <c:pt idx="8">
                  <c:v>衣類</c:v>
                </c:pt>
                <c:pt idx="9">
                  <c:v>アクセサリー</c:v>
                </c:pt>
                <c:pt idx="10">
                  <c:v>スポーツ用品</c:v>
                </c:pt>
                <c:pt idx="11">
                  <c:v>CD・DVD</c:v>
                </c:pt>
                <c:pt idx="12">
                  <c:v>その他</c:v>
                </c:pt>
              </c:strCache>
            </c:strRef>
          </c:cat>
          <c:val>
            <c:numRef>
              <c:f>Sheet1!$B$2:$B$14</c:f>
              <c:numCache>
                <c:formatCode>General</c:formatCode>
                <c:ptCount val="13"/>
                <c:pt idx="0">
                  <c:v>57.9</c:v>
                </c:pt>
                <c:pt idx="1">
                  <c:v>25</c:v>
                </c:pt>
                <c:pt idx="2">
                  <c:v>23.2</c:v>
                </c:pt>
                <c:pt idx="3">
                  <c:v>22.2</c:v>
                </c:pt>
                <c:pt idx="4">
                  <c:v>19.100000000000001</c:v>
                </c:pt>
                <c:pt idx="5">
                  <c:v>15.9</c:v>
                </c:pt>
                <c:pt idx="6">
                  <c:v>12.6</c:v>
                </c:pt>
                <c:pt idx="7">
                  <c:v>8.6</c:v>
                </c:pt>
                <c:pt idx="8">
                  <c:v>7.1</c:v>
                </c:pt>
                <c:pt idx="9">
                  <c:v>7.1</c:v>
                </c:pt>
                <c:pt idx="10">
                  <c:v>4.4000000000000004</c:v>
                </c:pt>
                <c:pt idx="11">
                  <c:v>3.9</c:v>
                </c:pt>
                <c:pt idx="12">
                  <c:v>2.4</c:v>
                </c:pt>
              </c:numCache>
            </c:numRef>
          </c:val>
          <c:extLst>
            <c:ext xmlns:c16="http://schemas.microsoft.com/office/drawing/2014/chart" uri="{C3380CC4-5D6E-409C-BE32-E72D297353CC}">
              <c16:uniqueId val="{00000000-4E48-40CC-8571-4346C8D21D08}"/>
            </c:ext>
          </c:extLst>
        </c:ser>
        <c:dLbls>
          <c:dLblPos val="inEnd"/>
          <c:showLegendKey val="0"/>
          <c:showVal val="1"/>
          <c:showCatName val="0"/>
          <c:showSerName val="0"/>
          <c:showPercent val="0"/>
          <c:showBubbleSize val="0"/>
        </c:dLbls>
        <c:gapWidth val="65"/>
        <c:axId val="483087584"/>
        <c:axId val="483091544"/>
      </c:barChart>
      <c:catAx>
        <c:axId val="483087584"/>
        <c:scaling>
          <c:orientation val="minMax"/>
        </c:scaling>
        <c:delete val="0"/>
        <c:axPos val="b"/>
        <c:numFmt formatCode="General" sourceLinked="1"/>
        <c:majorTickMark val="none"/>
        <c:minorTickMark val="none"/>
        <c:tickLblPos val="nextTo"/>
        <c:spPr>
          <a:noFill/>
          <a:ln w="19050"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cap="all" baseline="0">
                <a:solidFill>
                  <a:schemeClr val="tx1"/>
                </a:solidFill>
                <a:latin typeface="+mn-lt"/>
                <a:ea typeface="+mn-ea"/>
                <a:cs typeface="+mn-cs"/>
              </a:defRPr>
            </a:pPr>
            <a:endParaRPr lang="ja-JP"/>
          </a:p>
        </c:txPr>
        <c:crossAx val="483091544"/>
        <c:crosses val="autoZero"/>
        <c:auto val="1"/>
        <c:lblAlgn val="ctr"/>
        <c:lblOffset val="100"/>
        <c:noMultiLvlLbl val="0"/>
      </c:catAx>
      <c:valAx>
        <c:axId val="483091544"/>
        <c:scaling>
          <c:orientation val="minMax"/>
        </c:scaling>
        <c:delete val="0"/>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ja-JP"/>
          </a:p>
        </c:txPr>
        <c:crossAx val="4830875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solidFill>
            <a:schemeClr val="tx1"/>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dirty="0"/>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31cd3a713af_0_52: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g31cd3a713af_0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a:t>表紙１</a:t>
            </a:r>
            <a:endParaRPr/>
          </a:p>
        </p:txBody>
      </p:sp>
      <p:sp>
        <p:nvSpPr>
          <p:cNvPr id="353" name="Google Shape;353;g31cd3a713af_0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a:extLst>
            <a:ext uri="{FF2B5EF4-FFF2-40B4-BE49-F238E27FC236}">
              <a16:creationId xmlns:a16="http://schemas.microsoft.com/office/drawing/2014/main" id="{BFD32C11-BCBE-C089-F7FD-247E36DE2FBA}"/>
            </a:ext>
          </a:extLst>
        </p:cNvPr>
        <p:cNvGrpSpPr/>
        <p:nvPr/>
      </p:nvGrpSpPr>
      <p:grpSpPr>
        <a:xfrm>
          <a:off x="0" y="0"/>
          <a:ext cx="0" cy="0"/>
          <a:chOff x="0" y="0"/>
          <a:chExt cx="0" cy="0"/>
        </a:xfrm>
      </p:grpSpPr>
      <p:sp>
        <p:nvSpPr>
          <p:cNvPr id="193" name="Google Shape;193;g327515b4454_0_13:notes">
            <a:extLst>
              <a:ext uri="{FF2B5EF4-FFF2-40B4-BE49-F238E27FC236}">
                <a16:creationId xmlns:a16="http://schemas.microsoft.com/office/drawing/2014/main" id="{B4814511-3903-E440-38C7-88304FBB23D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全部貯蓄も悪くない。だけど、なんのために貯めるのか話し合うことが大切。</a:t>
            </a:r>
            <a:endParaRPr dirty="0"/>
          </a:p>
          <a:p>
            <a:pPr marL="0" lvl="0" indent="0" algn="l" rtl="0">
              <a:lnSpc>
                <a:spcPct val="100000"/>
              </a:lnSpc>
              <a:spcBef>
                <a:spcPts val="0"/>
              </a:spcBef>
              <a:spcAft>
                <a:spcPts val="0"/>
              </a:spcAft>
              <a:buSzPts val="1400"/>
              <a:buNone/>
            </a:pPr>
            <a:endParaRPr dirty="0"/>
          </a:p>
        </p:txBody>
      </p:sp>
      <p:sp>
        <p:nvSpPr>
          <p:cNvPr id="194" name="Google Shape;194;g327515b4454_0_13:notes">
            <a:extLst>
              <a:ext uri="{FF2B5EF4-FFF2-40B4-BE49-F238E27FC236}">
                <a16:creationId xmlns:a16="http://schemas.microsoft.com/office/drawing/2014/main" id="{80C3DF90-1B0F-6028-5D8F-498B04A7CDFA}"/>
              </a:ext>
            </a:extLst>
          </p:cNvPr>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8271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26400a5113_0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親の一括管理も子どもが納得したらOK.ただし、金額がわかるようにする、使う時はこどもと考えるなど話し合いが大切。</a:t>
            </a:r>
            <a:endParaRPr dirty="0"/>
          </a:p>
        </p:txBody>
      </p:sp>
      <p:sp>
        <p:nvSpPr>
          <p:cNvPr id="202" name="Google Shape;202;g326400a5113_0_52: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a:extLst>
            <a:ext uri="{FF2B5EF4-FFF2-40B4-BE49-F238E27FC236}">
              <a16:creationId xmlns:a16="http://schemas.microsoft.com/office/drawing/2014/main" id="{D1C9638F-6318-CDE8-DFAA-4127F4C67DEB}"/>
            </a:ext>
          </a:extLst>
        </p:cNvPr>
        <p:cNvGrpSpPr/>
        <p:nvPr/>
      </p:nvGrpSpPr>
      <p:grpSpPr>
        <a:xfrm>
          <a:off x="0" y="0"/>
          <a:ext cx="0" cy="0"/>
          <a:chOff x="0" y="0"/>
          <a:chExt cx="0" cy="0"/>
        </a:xfrm>
      </p:grpSpPr>
      <p:sp>
        <p:nvSpPr>
          <p:cNvPr id="201" name="Google Shape;201;g326400a5113_0_52:notes">
            <a:extLst>
              <a:ext uri="{FF2B5EF4-FFF2-40B4-BE49-F238E27FC236}">
                <a16:creationId xmlns:a16="http://schemas.microsoft.com/office/drawing/2014/main" id="{A05B8F74-486A-12A0-48EC-0D45765BEF2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親の一括管理も子どもが納得したらOK.ただし、金額がわかるようにする、使う時はこどもと考えるなど話し合いが大切。</a:t>
            </a:r>
            <a:endParaRPr dirty="0"/>
          </a:p>
        </p:txBody>
      </p:sp>
      <p:sp>
        <p:nvSpPr>
          <p:cNvPr id="202" name="Google Shape;202;g326400a5113_0_52:notes">
            <a:extLst>
              <a:ext uri="{FF2B5EF4-FFF2-40B4-BE49-F238E27FC236}">
                <a16:creationId xmlns:a16="http://schemas.microsoft.com/office/drawing/2014/main" id="{5BB79BD4-8488-320E-E486-D52ED5F6F7A8}"/>
              </a:ext>
            </a:extLst>
          </p:cNvPr>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291928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3208d75067c_0_73: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3208d75067c_0_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JP" altLang="en-US" b="0" dirty="0"/>
              <a:t>そうすることで</a:t>
            </a:r>
            <a:r>
              <a:rPr lang="ja-JP" altLang="en-US" dirty="0"/>
              <a:t>お金の使い方を学んでいく</a:t>
            </a:r>
          </a:p>
          <a:p>
            <a:pPr marL="0" lvl="0" indent="0" algn="l" rtl="0">
              <a:lnSpc>
                <a:spcPct val="100000"/>
              </a:lnSpc>
              <a:spcBef>
                <a:spcPts val="0"/>
              </a:spcBef>
              <a:spcAft>
                <a:spcPts val="0"/>
              </a:spcAft>
              <a:buSzPts val="1400"/>
              <a:buNone/>
            </a:pPr>
            <a:r>
              <a:rPr lang="ja-JP" altLang="en-US" dirty="0"/>
              <a:t>お年玉やお祝いでもらったお金でしっかりお金の事をかんがえるきっかけにしていきましょう。</a:t>
            </a:r>
          </a:p>
        </p:txBody>
      </p:sp>
      <p:sp>
        <p:nvSpPr>
          <p:cNvPr id="229" name="Google Shape;229;g3208d75067c_0_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13</a:t>
            </a:fld>
            <a:endParaRPr dirty="0">
              <a:latin typeface="BIZ UDPゴシック" panose="020B0400000000000000" pitchFamily="50" charset="-128"/>
              <a:ea typeface="BIZ UDPゴシック" panose="020B0400000000000000" pitchFamily="5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811B70F0-776F-3704-5814-897358F91A09}"/>
            </a:ext>
          </a:extLst>
        </p:cNvPr>
        <p:cNvGrpSpPr/>
        <p:nvPr/>
      </p:nvGrpSpPr>
      <p:grpSpPr>
        <a:xfrm>
          <a:off x="0" y="0"/>
          <a:ext cx="0" cy="0"/>
          <a:chOff x="0" y="0"/>
          <a:chExt cx="0" cy="0"/>
        </a:xfrm>
      </p:grpSpPr>
      <p:sp>
        <p:nvSpPr>
          <p:cNvPr id="138" name="Google Shape;138;g31fee38ab15_0_171:notes">
            <a:extLst>
              <a:ext uri="{FF2B5EF4-FFF2-40B4-BE49-F238E27FC236}">
                <a16:creationId xmlns:a16="http://schemas.microsoft.com/office/drawing/2014/main" id="{E4BF027E-7E5C-7265-4D7B-2DB3B1F83C89}"/>
              </a:ext>
            </a:extLst>
          </p:cNvPr>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g31fee38ab15_0_171:notes">
            <a:extLst>
              <a:ext uri="{FF2B5EF4-FFF2-40B4-BE49-F238E27FC236}">
                <a16:creationId xmlns:a16="http://schemas.microsoft.com/office/drawing/2014/main" id="{B6297622-103E-B40A-148B-50CC4A27E2F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幼児白書 　 2022年9月調査</a:t>
            </a:r>
            <a:endParaRPr dirty="0"/>
          </a:p>
          <a:p>
            <a:pPr marL="0" lvl="0" indent="0" algn="l" rtl="0">
              <a:lnSpc>
                <a:spcPct val="100000"/>
              </a:lnSpc>
              <a:spcBef>
                <a:spcPts val="0"/>
              </a:spcBef>
              <a:spcAft>
                <a:spcPts val="0"/>
              </a:spcAft>
              <a:buSzPts val="1400"/>
              <a:buNone/>
            </a:pPr>
            <a:r>
              <a:rPr lang="ja" dirty="0"/>
              <a:t>https://www.gakken.jp/kyouikusouken/whitepaper/k202209/chapter4/08.html</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 dirty="0"/>
              <a:t>[報告書本文]　子どものオンラインゲーム　無断課金につながるあぶない場面に注意！！[PDF形式](941KB)</a:t>
            </a:r>
            <a:endParaRPr dirty="0"/>
          </a:p>
          <a:p>
            <a:pPr marL="0" lvl="0" indent="0" algn="l" rtl="0">
              <a:lnSpc>
                <a:spcPct val="100000"/>
              </a:lnSpc>
              <a:spcBef>
                <a:spcPts val="0"/>
              </a:spcBef>
              <a:spcAft>
                <a:spcPts val="0"/>
              </a:spcAft>
              <a:buSzPts val="1400"/>
              <a:buNone/>
            </a:pPr>
            <a:r>
              <a:rPr lang="ja" dirty="0"/>
              <a:t>https://www.kokusen.go.jp/pdf/n-20240313_1.pdf</a:t>
            </a:r>
            <a:endParaRPr dirty="0"/>
          </a:p>
          <a:p>
            <a:pPr marL="0" lvl="0" indent="0" algn="l" rtl="0">
              <a:lnSpc>
                <a:spcPct val="100000"/>
              </a:lnSpc>
              <a:spcBef>
                <a:spcPts val="0"/>
              </a:spcBef>
              <a:spcAft>
                <a:spcPts val="0"/>
              </a:spcAft>
              <a:buSzPts val="1400"/>
              <a:buNone/>
            </a:pPr>
            <a:endParaRPr dirty="0"/>
          </a:p>
        </p:txBody>
      </p:sp>
      <p:sp>
        <p:nvSpPr>
          <p:cNvPr id="140" name="Google Shape;140;g31fee38ab15_0_171:notes">
            <a:extLst>
              <a:ext uri="{FF2B5EF4-FFF2-40B4-BE49-F238E27FC236}">
                <a16:creationId xmlns:a16="http://schemas.microsoft.com/office/drawing/2014/main" id="{B62780A7-627C-21B9-A71B-CB63309A9DA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2</a:t>
            </a:fld>
            <a:endParaRPr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263975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a:extLst>
            <a:ext uri="{FF2B5EF4-FFF2-40B4-BE49-F238E27FC236}">
              <a16:creationId xmlns:a16="http://schemas.microsoft.com/office/drawing/2014/main" id="{20FD644F-B794-022F-1272-94F3B8F2FF27}"/>
            </a:ext>
          </a:extLst>
        </p:cNvPr>
        <p:cNvGrpSpPr/>
        <p:nvPr/>
      </p:nvGrpSpPr>
      <p:grpSpPr>
        <a:xfrm>
          <a:off x="0" y="0"/>
          <a:ext cx="0" cy="0"/>
          <a:chOff x="0" y="0"/>
          <a:chExt cx="0" cy="0"/>
        </a:xfrm>
      </p:grpSpPr>
      <p:sp>
        <p:nvSpPr>
          <p:cNvPr id="148" name="Google Shape;148;g326400a5113_0_7:notes">
            <a:extLst>
              <a:ext uri="{FF2B5EF4-FFF2-40B4-BE49-F238E27FC236}">
                <a16:creationId xmlns:a16="http://schemas.microsoft.com/office/drawing/2014/main" id="{93545E66-5AE6-20A3-90C1-B67C11EEAD9E}"/>
              </a:ext>
            </a:extLst>
          </p:cNvPr>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326400a5113_0_7:notes">
            <a:extLst>
              <a:ext uri="{FF2B5EF4-FFF2-40B4-BE49-F238E27FC236}">
                <a16:creationId xmlns:a16="http://schemas.microsoft.com/office/drawing/2014/main" id="{0D30984F-A7DB-7B40-3632-032080272A7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小学生白書  2024年11月調査</a:t>
            </a:r>
            <a:endParaRPr dirty="0"/>
          </a:p>
          <a:p>
            <a:pPr marL="0" lvl="0" indent="0" algn="l" rtl="0">
              <a:lnSpc>
                <a:spcPct val="100000"/>
              </a:lnSpc>
              <a:spcBef>
                <a:spcPts val="0"/>
              </a:spcBef>
              <a:spcAft>
                <a:spcPts val="0"/>
              </a:spcAft>
              <a:buSzPts val="1400"/>
              <a:buNone/>
            </a:pPr>
            <a:r>
              <a:rPr lang="ja" dirty="0"/>
              <a:t>https://www.gakken.jp/kyouikusouken/whitepaper/202411/chapter4/13.html</a:t>
            </a:r>
            <a:endParaRPr dirty="0"/>
          </a:p>
          <a:p>
            <a:pPr marL="0" lvl="0" indent="0" algn="l" rtl="0">
              <a:lnSpc>
                <a:spcPct val="100000"/>
              </a:lnSpc>
              <a:spcBef>
                <a:spcPts val="0"/>
              </a:spcBef>
              <a:spcAft>
                <a:spcPts val="0"/>
              </a:spcAft>
              <a:buSzPts val="1400"/>
              <a:buNone/>
            </a:pPr>
            <a:endParaRPr dirty="0"/>
          </a:p>
        </p:txBody>
      </p:sp>
      <p:sp>
        <p:nvSpPr>
          <p:cNvPr id="150" name="Google Shape;150;g326400a5113_0_7:notes">
            <a:extLst>
              <a:ext uri="{FF2B5EF4-FFF2-40B4-BE49-F238E27FC236}">
                <a16:creationId xmlns:a16="http://schemas.microsoft.com/office/drawing/2014/main" id="{8B372BFE-3770-DC46-14DE-8FA301BD142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3</a:t>
            </a:fld>
            <a:endParaRPr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161902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26400a5113_0_34: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26400a5113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日々のお小遣いは低学年だと中央値でいうと500円。</a:t>
            </a:r>
            <a:endParaRPr dirty="0"/>
          </a:p>
          <a:p>
            <a:pPr marL="0" lvl="0" indent="0" algn="l" rtl="0">
              <a:spcBef>
                <a:spcPts val="0"/>
              </a:spcBef>
              <a:spcAft>
                <a:spcPts val="0"/>
              </a:spcAft>
              <a:buNone/>
            </a:pPr>
            <a:r>
              <a:rPr lang="ja" dirty="0"/>
              <a:t>お小遣いと比べると、お年玉は高額です。</a:t>
            </a:r>
            <a:endParaRPr dirty="0"/>
          </a:p>
          <a:p>
            <a:pPr marL="0" lvl="0" indent="0" algn="l" rtl="0">
              <a:spcBef>
                <a:spcPts val="0"/>
              </a:spcBef>
              <a:spcAft>
                <a:spcPts val="0"/>
              </a:spcAft>
              <a:buNone/>
            </a:pPr>
            <a:r>
              <a:rPr lang="ja" dirty="0"/>
              <a:t>500円の４０倍が20000円。</a:t>
            </a:r>
            <a:endParaRPr dirty="0"/>
          </a:p>
          <a:p>
            <a:pPr marL="0" lvl="0" indent="0" algn="l" rtl="0">
              <a:spcBef>
                <a:spcPts val="0"/>
              </a:spcBef>
              <a:spcAft>
                <a:spcPts val="0"/>
              </a:spcAft>
              <a:buNone/>
            </a:pPr>
            <a:r>
              <a:rPr lang="ja" dirty="0"/>
              <a:t>そりゃ子どもたちもやっぱりわくわくするんですよ、</a:t>
            </a:r>
            <a:endParaRPr dirty="0"/>
          </a:p>
          <a:p>
            <a:pPr marL="0" lvl="0" indent="0" algn="l" rtl="0">
              <a:spcBef>
                <a:spcPts val="0"/>
              </a:spcBef>
              <a:spcAft>
                <a:spcPts val="0"/>
              </a:spcAft>
              <a:buClr>
                <a:schemeClr val="dk1"/>
              </a:buClr>
              <a:buSzPts val="1100"/>
              <a:buFont typeface="Arial"/>
              <a:buNone/>
            </a:pPr>
            <a:r>
              <a:rPr lang="ja" dirty="0"/>
              <a:t>ワクワクすることなら子どもも聞く耳を持つ。</a:t>
            </a:r>
            <a:endParaRPr dirty="0"/>
          </a:p>
          <a:p>
            <a:pPr marL="0" lvl="0" indent="0" algn="l" rtl="0">
              <a:spcBef>
                <a:spcPts val="0"/>
              </a:spcBef>
              <a:spcAft>
                <a:spcPts val="0"/>
              </a:spcAft>
              <a:buClr>
                <a:schemeClr val="dk1"/>
              </a:buClr>
              <a:buSzPts val="1100"/>
              <a:buFont typeface="Arial"/>
              <a:buNone/>
            </a:pPr>
            <a:r>
              <a:rPr lang="ja" dirty="0"/>
              <a:t>なので、どうやって使うかどうやって貯めるか話し合う絶好の金銭教育のチャンスです。</a:t>
            </a:r>
            <a:endParaRPr dirty="0"/>
          </a:p>
          <a:p>
            <a:pPr marL="0" lvl="0" indent="0" algn="l" rtl="0">
              <a:spcBef>
                <a:spcPts val="0"/>
              </a:spcBef>
              <a:spcAft>
                <a:spcPts val="0"/>
              </a:spcAft>
              <a:buClr>
                <a:schemeClr val="dk1"/>
              </a:buClr>
              <a:buSzPts val="1100"/>
              <a:buFont typeface="Arial"/>
              <a:buNone/>
            </a:pPr>
            <a:r>
              <a:rPr lang="ja" dirty="0"/>
              <a:t>じゃあ実際どういった使い方をしているかというと、</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r>
              <a:rPr lang="ja" dirty="0"/>
              <a:t>金融広報中央委員会「子どものくらしとお金に関する調査」（第３回）２０１５年度調査</a:t>
            </a:r>
            <a:endParaRPr dirty="0"/>
          </a:p>
          <a:p>
            <a:pPr marL="0" lvl="0" indent="0" algn="l" rtl="0">
              <a:spcBef>
                <a:spcPts val="0"/>
              </a:spcBef>
              <a:spcAft>
                <a:spcPts val="0"/>
              </a:spcAft>
              <a:buClr>
                <a:schemeClr val="dk1"/>
              </a:buClr>
              <a:buSzPts val="1100"/>
              <a:buFont typeface="Arial"/>
              <a:buNone/>
            </a:pPr>
            <a:r>
              <a:rPr lang="ja" dirty="0"/>
              <a:t>https://www.shiruporuto.jp/public/document/container/kodomo_chosa/2015/</a:t>
            </a:r>
            <a:endParaRPr dirty="0"/>
          </a:p>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4F386675-7B8E-564B-6736-4565DEE49B9C}"/>
            </a:ext>
          </a:extLst>
        </p:cNvPr>
        <p:cNvGrpSpPr/>
        <p:nvPr/>
      </p:nvGrpSpPr>
      <p:grpSpPr>
        <a:xfrm>
          <a:off x="0" y="0"/>
          <a:ext cx="0" cy="0"/>
          <a:chOff x="0" y="0"/>
          <a:chExt cx="0" cy="0"/>
        </a:xfrm>
      </p:grpSpPr>
      <p:sp>
        <p:nvSpPr>
          <p:cNvPr id="168" name="Google Shape;168;g326400a5113_0_21:notes">
            <a:extLst>
              <a:ext uri="{FF2B5EF4-FFF2-40B4-BE49-F238E27FC236}">
                <a16:creationId xmlns:a16="http://schemas.microsoft.com/office/drawing/2014/main" id="{47AAA9FD-7871-A4F6-47FB-B687CC429206}"/>
              </a:ext>
            </a:extLst>
          </p:cNvPr>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326400a5113_0_21:notes">
            <a:extLst>
              <a:ext uri="{FF2B5EF4-FFF2-40B4-BE49-F238E27FC236}">
                <a16:creationId xmlns:a16="http://schemas.microsoft.com/office/drawing/2014/main" id="{B897DBDF-E67C-C8E9-F7A7-8EC60CB6D2B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ja" dirty="0"/>
              <a:t>貯金が第一位、おもちゃ、ゲーム機、ゲームソフトと並ぶんですが、だんとつ1位が貯金です。</a:t>
            </a:r>
            <a:endParaRPr dirty="0"/>
          </a:p>
          <a:p>
            <a:pPr marL="0" lvl="0" indent="0" algn="l" rtl="0">
              <a:spcBef>
                <a:spcPts val="0"/>
              </a:spcBef>
              <a:spcAft>
                <a:spcPts val="0"/>
              </a:spcAft>
              <a:buSzPts val="1100"/>
              <a:buNone/>
            </a:pPr>
            <a:r>
              <a:rPr lang="ja" dirty="0"/>
              <a:t>ただやみくもに貯金すればいいのか？というとそうではありません。</a:t>
            </a:r>
            <a:endParaRPr dirty="0"/>
          </a:p>
          <a:p>
            <a:pPr marL="0" lvl="0" indent="0" algn="l" rtl="0">
              <a:spcBef>
                <a:spcPts val="0"/>
              </a:spcBef>
              <a:spcAft>
                <a:spcPts val="0"/>
              </a:spcAft>
              <a:buSzPts val="1100"/>
              <a:buNone/>
            </a:pPr>
            <a:r>
              <a:rPr lang="ja" dirty="0"/>
              <a:t>貯金は１つの方法です。</a:t>
            </a:r>
            <a:endParaRPr dirty="0"/>
          </a:p>
          <a:p>
            <a:pPr marL="0" lvl="0" indent="0" algn="l" rtl="0">
              <a:spcBef>
                <a:spcPts val="0"/>
              </a:spcBef>
              <a:spcAft>
                <a:spcPts val="0"/>
              </a:spcAft>
              <a:buSzPts val="1100"/>
              <a:buNone/>
            </a:pPr>
            <a:r>
              <a:rPr lang="ja" dirty="0"/>
              <a:t>さっきも言いましたが、お年玉は金銭教育の絶好のチャンスです。</a:t>
            </a:r>
            <a:endParaRPr dirty="0"/>
          </a:p>
          <a:p>
            <a:pPr marL="0" lvl="0" indent="0" algn="l" rtl="0">
              <a:spcBef>
                <a:spcPts val="0"/>
              </a:spcBef>
              <a:spcAft>
                <a:spcPts val="0"/>
              </a:spcAft>
              <a:buClr>
                <a:schemeClr val="dk1"/>
              </a:buClr>
              <a:buSzPts val="1100"/>
              <a:buFont typeface="Arial"/>
              <a:buNone/>
            </a:pPr>
            <a:r>
              <a:rPr lang="ja" dirty="0"/>
              <a:t>具体的にどういった方法があるか事例をみていきましょう。</a:t>
            </a:r>
            <a:endParaRPr dirty="0"/>
          </a:p>
          <a:p>
            <a:pPr marL="0" lvl="0" indent="0" algn="l" rtl="0">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400"/>
              <a:buNone/>
            </a:pPr>
            <a:r>
              <a:rPr lang="ja" dirty="0"/>
              <a:t>小学生白書  2024年11月調査</a:t>
            </a:r>
            <a:endParaRPr dirty="0"/>
          </a:p>
          <a:p>
            <a:pPr marL="0" lvl="0" indent="0" algn="l" rtl="0">
              <a:lnSpc>
                <a:spcPct val="100000"/>
              </a:lnSpc>
              <a:spcBef>
                <a:spcPts val="0"/>
              </a:spcBef>
              <a:spcAft>
                <a:spcPts val="0"/>
              </a:spcAft>
              <a:buSzPts val="1400"/>
              <a:buNone/>
            </a:pPr>
            <a:r>
              <a:rPr lang="ja" dirty="0"/>
              <a:t>https://www.gakken.jp/kyouikusouken/whitepaper/202411/chapter4/13.html</a:t>
            </a:r>
            <a:endParaRPr dirty="0"/>
          </a:p>
          <a:p>
            <a:pPr marL="0" lvl="0" indent="0" algn="l" rtl="0">
              <a:lnSpc>
                <a:spcPct val="100000"/>
              </a:lnSpc>
              <a:spcBef>
                <a:spcPts val="0"/>
              </a:spcBef>
              <a:spcAft>
                <a:spcPts val="0"/>
              </a:spcAft>
              <a:buSzPts val="1400"/>
              <a:buNone/>
            </a:pPr>
            <a:endParaRPr dirty="0"/>
          </a:p>
        </p:txBody>
      </p:sp>
      <p:sp>
        <p:nvSpPr>
          <p:cNvPr id="170" name="Google Shape;170;g326400a5113_0_21:notes">
            <a:extLst>
              <a:ext uri="{FF2B5EF4-FFF2-40B4-BE49-F238E27FC236}">
                <a16:creationId xmlns:a16="http://schemas.microsoft.com/office/drawing/2014/main" id="{B4BFAD24-17B3-68C5-B686-12C23FF9826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5</a:t>
            </a:fld>
            <a:endParaRPr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1803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31fee38ab15_0_1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一位にあったように、私たち親が子どもの将来のために貯金するのも１つです。</a:t>
            </a:r>
            <a:endParaRPr dirty="0"/>
          </a:p>
          <a:p>
            <a:pPr marL="0" lvl="0" indent="0" algn="l" rtl="0">
              <a:lnSpc>
                <a:spcPct val="100000"/>
              </a:lnSpc>
              <a:spcBef>
                <a:spcPts val="0"/>
              </a:spcBef>
              <a:spcAft>
                <a:spcPts val="0"/>
              </a:spcAft>
              <a:buSzPts val="1400"/>
              <a:buNone/>
            </a:pPr>
            <a:r>
              <a:rPr lang="ja" dirty="0"/>
              <a:t>でも、子どもたちが大きなお金をもらっていると認識すれば、一緒に使い道を考えてみましょう。</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 dirty="0"/>
              <a:t>例えば、</a:t>
            </a:r>
            <a:endParaRPr dirty="0"/>
          </a:p>
          <a:p>
            <a:pPr marL="0" lvl="0" indent="0" algn="l" rtl="0">
              <a:lnSpc>
                <a:spcPct val="100000"/>
              </a:lnSpc>
              <a:spcBef>
                <a:spcPts val="0"/>
              </a:spcBef>
              <a:spcAft>
                <a:spcPts val="0"/>
              </a:spcAft>
              <a:buSzPts val="1400"/>
              <a:buNone/>
            </a:pPr>
            <a:r>
              <a:rPr lang="ja" dirty="0"/>
              <a:t>お小遣いを年棒制度にすることによって、貯蓄と消費のバランスを考えるきっかけになる</a:t>
            </a:r>
            <a:endParaRPr dirty="0"/>
          </a:p>
          <a:p>
            <a:pPr marL="0" lvl="0" indent="0" algn="l" rtl="0">
              <a:lnSpc>
                <a:spcPct val="100000"/>
              </a:lnSpc>
              <a:spcBef>
                <a:spcPts val="0"/>
              </a:spcBef>
              <a:spcAft>
                <a:spcPts val="0"/>
              </a:spcAft>
              <a:buSzPts val="1400"/>
              <a:buNone/>
            </a:pPr>
            <a:r>
              <a:rPr lang="ja" dirty="0"/>
              <a:t>欲しいものがあれば、計画を立てて見るのも１つです。（あまりにも高額の場合は、〇〇円まで貯めたら買ってあげるねなどもあり）</a:t>
            </a:r>
            <a:endParaRPr dirty="0"/>
          </a:p>
          <a:p>
            <a:pPr marL="0" lvl="0" indent="0" algn="l" rtl="0">
              <a:lnSpc>
                <a:spcPct val="100000"/>
              </a:lnSpc>
              <a:spcBef>
                <a:spcPts val="0"/>
              </a:spcBef>
              <a:spcAft>
                <a:spcPts val="0"/>
              </a:spcAft>
              <a:buSzPts val="1400"/>
              <a:buNone/>
            </a:pPr>
            <a:r>
              <a:rPr lang="ja" dirty="0"/>
              <a:t>また、お祝いやお年玉もくれた人の大切なお金です。</a:t>
            </a:r>
            <a:endParaRPr dirty="0"/>
          </a:p>
          <a:p>
            <a:pPr marL="0" lvl="0" indent="0" algn="l" rtl="0">
              <a:lnSpc>
                <a:spcPct val="100000"/>
              </a:lnSpc>
              <a:spcBef>
                <a:spcPts val="0"/>
              </a:spcBef>
              <a:spcAft>
                <a:spcPts val="0"/>
              </a:spcAft>
              <a:buSzPts val="1400"/>
              <a:buNone/>
            </a:pPr>
            <a:r>
              <a:rPr lang="ja" dirty="0"/>
              <a:t>感謝の気持ちの大切さを学ばせることができます。</a:t>
            </a:r>
            <a:endParaRPr dirty="0"/>
          </a:p>
          <a:p>
            <a:pPr marL="0" lvl="0" indent="0" algn="l" rtl="0">
              <a:lnSpc>
                <a:spcPct val="100000"/>
              </a:lnSpc>
              <a:spcBef>
                <a:spcPts val="0"/>
              </a:spcBef>
              <a:spcAft>
                <a:spcPts val="0"/>
              </a:spcAft>
              <a:buSzPts val="1400"/>
              <a:buNone/>
            </a:pPr>
            <a:r>
              <a:rPr lang="ja" dirty="0"/>
              <a:t>例えば、お祝いやお年玉をもらったら、相手に手紙を送る、相手が喜んでもらえそうなものをそのお金の一部から払うなど勉強するいい機会です。</a:t>
            </a:r>
            <a:endParaRPr dirty="0"/>
          </a:p>
        </p:txBody>
      </p:sp>
      <p:sp>
        <p:nvSpPr>
          <p:cNvPr id="180" name="Google Shape;180;g31fee38ab15_0_190: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27515b4454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 dirty="0"/>
              <a:t>衝動買いでいい買い物をしたと思ったのか、失敗したと思ったのか話し合ってみてください。</a:t>
            </a:r>
            <a:endParaRPr dirty="0"/>
          </a:p>
          <a:p>
            <a:pPr marL="0" lvl="0" indent="0" algn="l" rtl="0">
              <a:lnSpc>
                <a:spcPct val="100000"/>
              </a:lnSpc>
              <a:spcBef>
                <a:spcPts val="0"/>
              </a:spcBef>
              <a:spcAft>
                <a:spcPts val="0"/>
              </a:spcAft>
              <a:buSzPts val="1400"/>
              <a:buNone/>
            </a:pPr>
            <a:r>
              <a:rPr lang="ja" dirty="0"/>
              <a:t>大人になってあー失敗したなをこどものうちに体験しておく</a:t>
            </a:r>
            <a:endParaRPr dirty="0"/>
          </a:p>
          <a:p>
            <a:pPr marL="0" lvl="0" indent="0" algn="l" rtl="0">
              <a:lnSpc>
                <a:spcPct val="100000"/>
              </a:lnSpc>
              <a:spcBef>
                <a:spcPts val="0"/>
              </a:spcBef>
              <a:spcAft>
                <a:spcPts val="0"/>
              </a:spcAft>
              <a:buSzPts val="1400"/>
              <a:buNone/>
            </a:pPr>
            <a:r>
              <a:rPr lang="ja" dirty="0"/>
              <a:t>そうすると。ちょっと考えようかな？1日考えて欲しかったら買おうとか、なくなったらどうしようとか子どもが一生懸命考えることが大切。</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 dirty="0"/>
              <a:t>失敗から学ぶのも１つ。</a:t>
            </a:r>
            <a:endParaRPr dirty="0"/>
          </a:p>
        </p:txBody>
      </p:sp>
      <p:sp>
        <p:nvSpPr>
          <p:cNvPr id="187" name="Google Shape;187;g327515b4454_0_0: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a:extLst>
            <a:ext uri="{FF2B5EF4-FFF2-40B4-BE49-F238E27FC236}">
              <a16:creationId xmlns:a16="http://schemas.microsoft.com/office/drawing/2014/main" id="{2AC3085C-5006-7AA9-DACE-95D26DC74630}"/>
            </a:ext>
          </a:extLst>
        </p:cNvPr>
        <p:cNvGrpSpPr/>
        <p:nvPr/>
      </p:nvGrpSpPr>
      <p:grpSpPr>
        <a:xfrm>
          <a:off x="0" y="0"/>
          <a:ext cx="0" cy="0"/>
          <a:chOff x="0" y="0"/>
          <a:chExt cx="0" cy="0"/>
        </a:xfrm>
      </p:grpSpPr>
      <p:sp>
        <p:nvSpPr>
          <p:cNvPr id="186" name="Google Shape;186;g327515b4454_0_0:notes">
            <a:extLst>
              <a:ext uri="{FF2B5EF4-FFF2-40B4-BE49-F238E27FC236}">
                <a16:creationId xmlns:a16="http://schemas.microsoft.com/office/drawing/2014/main" id="{1FBC5063-77C9-FBA9-E3C3-657EB92ED58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 dirty="0"/>
              <a:t>衝動買いでいい買い物をしたと思ったのか、失敗したと思ったのか話し合ってみてください。</a:t>
            </a:r>
            <a:endParaRPr dirty="0"/>
          </a:p>
          <a:p>
            <a:pPr marL="0" lvl="0" indent="0" algn="l" rtl="0">
              <a:lnSpc>
                <a:spcPct val="100000"/>
              </a:lnSpc>
              <a:spcBef>
                <a:spcPts val="0"/>
              </a:spcBef>
              <a:spcAft>
                <a:spcPts val="0"/>
              </a:spcAft>
              <a:buSzPts val="1400"/>
              <a:buNone/>
            </a:pPr>
            <a:r>
              <a:rPr lang="ja" dirty="0"/>
              <a:t>大人になってあー失敗したなをこどものうちに体験しておく</a:t>
            </a:r>
            <a:endParaRPr dirty="0"/>
          </a:p>
          <a:p>
            <a:pPr marL="0" lvl="0" indent="0" algn="l" rtl="0">
              <a:lnSpc>
                <a:spcPct val="100000"/>
              </a:lnSpc>
              <a:spcBef>
                <a:spcPts val="0"/>
              </a:spcBef>
              <a:spcAft>
                <a:spcPts val="0"/>
              </a:spcAft>
              <a:buSzPts val="1400"/>
              <a:buNone/>
            </a:pPr>
            <a:r>
              <a:rPr lang="ja" dirty="0"/>
              <a:t>そうすると。ちょっと考えようかな？1日考えて欲しかったら買おうとか、なくなったらどうしようとか子どもが一生懸命考えることが大切。</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 dirty="0"/>
              <a:t>失敗から学ぶのも１つ。</a:t>
            </a:r>
            <a:endParaRPr dirty="0"/>
          </a:p>
        </p:txBody>
      </p:sp>
      <p:sp>
        <p:nvSpPr>
          <p:cNvPr id="187" name="Google Shape;187;g327515b4454_0_0:notes">
            <a:extLst>
              <a:ext uri="{FF2B5EF4-FFF2-40B4-BE49-F238E27FC236}">
                <a16:creationId xmlns:a16="http://schemas.microsoft.com/office/drawing/2014/main" id="{4DEB4B01-B5E0-58CC-9B44-F36579E14FF1}"/>
              </a:ext>
            </a:extLst>
          </p:cNvPr>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60572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27515b4454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全部貯蓄も悪くない。だけど、なんのために貯めるのか話し合うことが大切。</a:t>
            </a:r>
            <a:endParaRPr dirty="0"/>
          </a:p>
          <a:p>
            <a:pPr marL="0" lvl="0" indent="0" algn="l" rtl="0">
              <a:lnSpc>
                <a:spcPct val="100000"/>
              </a:lnSpc>
              <a:spcBef>
                <a:spcPts val="0"/>
              </a:spcBef>
              <a:spcAft>
                <a:spcPts val="0"/>
              </a:spcAft>
              <a:buSzPts val="1400"/>
              <a:buNone/>
            </a:pPr>
            <a:endParaRPr dirty="0"/>
          </a:p>
        </p:txBody>
      </p:sp>
      <p:sp>
        <p:nvSpPr>
          <p:cNvPr id="194" name="Google Shape;194;g327515b4454_0_13: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a:endParaRPr dirty="0"/>
          </a:p>
        </p:txBody>
      </p:sp>
      <p:sp>
        <p:nvSpPr>
          <p:cNvPr id="11" name="Google Shape;11;p2"/>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dirty="0"/>
          </a:p>
        </p:txBody>
      </p:sp>
      <p:sp>
        <p:nvSpPr>
          <p:cNvPr id="12" name="Google Shape;12;p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468" y="1625801"/>
            <a:ext cx="9963000" cy="28860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rPr dirty="0"/>
              <a:t>xx%</a:t>
            </a:r>
          </a:p>
        </p:txBody>
      </p:sp>
      <p:sp>
        <p:nvSpPr>
          <p:cNvPr id="46" name="Google Shape;46;p11"/>
          <p:cNvSpPr txBox="1">
            <a:spLocks noGrp="1"/>
          </p:cNvSpPr>
          <p:nvPr>
            <p:ph type="body" idx="1"/>
          </p:nvPr>
        </p:nvSpPr>
        <p:spPr>
          <a:xfrm>
            <a:off x="364468" y="4633192"/>
            <a:ext cx="9963000" cy="1911900"/>
          </a:xfrm>
          <a:prstGeom prst="rect">
            <a:avLst/>
          </a:prstGeom>
        </p:spPr>
        <p:txBody>
          <a:bodyPr spcFirstLastPara="1" wrap="square" lIns="116050" tIns="116050" rIns="116050" bIns="116050" anchor="t" anchorCtr="0">
            <a:normAutofit/>
          </a:bodyPr>
          <a:lstStyle>
            <a:lvl1pPr marL="457200" lvl="0" indent="-374650" algn="ctr">
              <a:spcBef>
                <a:spcPts val="0"/>
              </a:spcBef>
              <a:spcAft>
                <a:spcPts val="0"/>
              </a:spcAft>
              <a:buSzPts val="2300"/>
              <a:buChar char="●"/>
              <a:defRPr/>
            </a:lvl1pPr>
            <a:lvl2pPr marL="914400" lvl="1" indent="-342900" algn="ctr">
              <a:spcBef>
                <a:spcPts val="0"/>
              </a:spcBef>
              <a:spcAft>
                <a:spcPts val="0"/>
              </a:spcAft>
              <a:buSzPts val="1800"/>
              <a:buChar char="○"/>
              <a:defRPr/>
            </a:lvl2pPr>
            <a:lvl3pPr marL="1371600" lvl="2" indent="-342900" algn="ctr">
              <a:spcBef>
                <a:spcPts val="0"/>
              </a:spcBef>
              <a:spcAft>
                <a:spcPts val="0"/>
              </a:spcAft>
              <a:buSzPts val="1800"/>
              <a:buChar char="■"/>
              <a:defRPr/>
            </a:lvl3pPr>
            <a:lvl4pPr marL="1828800" lvl="3" indent="-342900" algn="ctr">
              <a:spcBef>
                <a:spcPts val="0"/>
              </a:spcBef>
              <a:spcAft>
                <a:spcPts val="0"/>
              </a:spcAft>
              <a:buSzPts val="1800"/>
              <a:buChar char="●"/>
              <a:defRPr/>
            </a:lvl4pPr>
            <a:lvl5pPr marL="2286000" lvl="4" indent="-342900" algn="ctr">
              <a:spcBef>
                <a:spcPts val="0"/>
              </a:spcBef>
              <a:spcAft>
                <a:spcPts val="0"/>
              </a:spcAft>
              <a:buSzPts val="1800"/>
              <a:buChar char="○"/>
              <a:defRPr/>
            </a:lvl5pPr>
            <a:lvl6pPr marL="2743200" lvl="5" indent="-342900" algn="ctr">
              <a:spcBef>
                <a:spcPts val="0"/>
              </a:spcBef>
              <a:spcAft>
                <a:spcPts val="0"/>
              </a:spcAft>
              <a:buSzPts val="1800"/>
              <a:buChar char="■"/>
              <a:defRPr/>
            </a:lvl6pPr>
            <a:lvl7pPr marL="3200400" lvl="6" indent="-342900" algn="ctr">
              <a:spcBef>
                <a:spcPts val="0"/>
              </a:spcBef>
              <a:spcAft>
                <a:spcPts val="0"/>
              </a:spcAft>
              <a:buSzPts val="1800"/>
              <a:buChar char="●"/>
              <a:defRPr/>
            </a:lvl7pPr>
            <a:lvl8pPr marL="3657600" lvl="7" indent="-342900" algn="ctr">
              <a:spcBef>
                <a:spcPts val="0"/>
              </a:spcBef>
              <a:spcAft>
                <a:spcPts val="0"/>
              </a:spcAft>
              <a:buSzPts val="1800"/>
              <a:buChar char="○"/>
              <a:defRPr/>
            </a:lvl8pPr>
            <a:lvl9pPr marL="4114800" lvl="8" indent="-342900" algn="ctr">
              <a:spcBef>
                <a:spcPts val="0"/>
              </a:spcBef>
              <a:spcAft>
                <a:spcPts val="0"/>
              </a:spcAft>
              <a:buSzPts val="1800"/>
              <a:buChar char="■"/>
              <a:defRPr/>
            </a:lvl9pPr>
          </a:lstStyle>
          <a:p>
            <a:endParaRPr dirty="0"/>
          </a:p>
        </p:txBody>
      </p:sp>
      <p:sp>
        <p:nvSpPr>
          <p:cNvPr id="47" name="Google Shape;47;p11"/>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336500" y="1237251"/>
            <a:ext cx="8019000" cy="26322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58" name="Google Shape;58;p14"/>
          <p:cNvSpPr txBox="1">
            <a:spLocks noGrp="1"/>
          </p:cNvSpPr>
          <p:nvPr>
            <p:ph type="subTitle" idx="1"/>
          </p:nvPr>
        </p:nvSpPr>
        <p:spPr>
          <a:xfrm>
            <a:off x="1336500" y="3970751"/>
            <a:ext cx="8019000" cy="18252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atin typeface="BIZ UDPゴシック" panose="020B0400000000000000" pitchFamily="50" charset="-128"/>
                <a:ea typeface="BIZ UDPゴシック" panose="020B0400000000000000" pitchFamily="50" charset="-128"/>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59" name="Google Shape;59;p14"/>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0" name="Google Shape;60;p14"/>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1" name="Google Shape;61;p14"/>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64" name="Google Shape;64;p15"/>
          <p:cNvSpPr txBox="1">
            <a:spLocks noGrp="1"/>
          </p:cNvSpPr>
          <p:nvPr>
            <p:ph type="body" idx="1"/>
          </p:nvPr>
        </p:nvSpPr>
        <p:spPr>
          <a:xfrm>
            <a:off x="735075" y="2012500"/>
            <a:ext cx="92220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65" name="Google Shape;65;p15"/>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6" name="Google Shape;66;p15"/>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7" name="Google Shape;67;p15"/>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729506" y="1884751"/>
            <a:ext cx="9222000" cy="3144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70" name="Google Shape;70;p16"/>
          <p:cNvSpPr txBox="1">
            <a:spLocks noGrp="1"/>
          </p:cNvSpPr>
          <p:nvPr>
            <p:ph type="body" idx="1"/>
          </p:nvPr>
        </p:nvSpPr>
        <p:spPr>
          <a:xfrm>
            <a:off x="729506" y="5059251"/>
            <a:ext cx="9222000" cy="16539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dirty="0"/>
          </a:p>
        </p:txBody>
      </p:sp>
      <p:sp>
        <p:nvSpPr>
          <p:cNvPr id="71" name="Google Shape;71;p16"/>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2" name="Google Shape;72;p16"/>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3" name="Google Shape;73;p16"/>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76" name="Google Shape;76;p17"/>
          <p:cNvSpPr txBox="1">
            <a:spLocks noGrp="1"/>
          </p:cNvSpPr>
          <p:nvPr>
            <p:ph type="body" idx="1"/>
          </p:nvPr>
        </p:nvSpPr>
        <p:spPr>
          <a:xfrm>
            <a:off x="735075" y="2012500"/>
            <a:ext cx="45441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77" name="Google Shape;77;p17"/>
          <p:cNvSpPr txBox="1">
            <a:spLocks noGrp="1"/>
          </p:cNvSpPr>
          <p:nvPr>
            <p:ph type="body" idx="2"/>
          </p:nvPr>
        </p:nvSpPr>
        <p:spPr>
          <a:xfrm>
            <a:off x="5412825" y="2012500"/>
            <a:ext cx="45441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78" name="Google Shape;78;p17"/>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9" name="Google Shape;79;p17"/>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0" name="Google Shape;80;p17"/>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736468"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83" name="Google Shape;83;p18"/>
          <p:cNvSpPr txBox="1">
            <a:spLocks noGrp="1"/>
          </p:cNvSpPr>
          <p:nvPr>
            <p:ph type="body" idx="1"/>
          </p:nvPr>
        </p:nvSpPr>
        <p:spPr>
          <a:xfrm>
            <a:off x="736468" y="1853251"/>
            <a:ext cx="4523400" cy="9081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84" name="Google Shape;84;p18"/>
          <p:cNvSpPr txBox="1">
            <a:spLocks noGrp="1"/>
          </p:cNvSpPr>
          <p:nvPr>
            <p:ph type="body" idx="2"/>
          </p:nvPr>
        </p:nvSpPr>
        <p:spPr>
          <a:xfrm>
            <a:off x="736468" y="2761500"/>
            <a:ext cx="4523400" cy="406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5" name="Google Shape;85;p18"/>
          <p:cNvSpPr txBox="1">
            <a:spLocks noGrp="1"/>
          </p:cNvSpPr>
          <p:nvPr>
            <p:ph type="body" idx="3"/>
          </p:nvPr>
        </p:nvSpPr>
        <p:spPr>
          <a:xfrm>
            <a:off x="5412825" y="1853251"/>
            <a:ext cx="4545300" cy="9081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86" name="Google Shape;86;p18"/>
          <p:cNvSpPr txBox="1">
            <a:spLocks noGrp="1"/>
          </p:cNvSpPr>
          <p:nvPr>
            <p:ph type="body" idx="4"/>
          </p:nvPr>
        </p:nvSpPr>
        <p:spPr>
          <a:xfrm>
            <a:off x="5412825" y="2761500"/>
            <a:ext cx="4545300" cy="406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7" name="Google Shape;87;p18"/>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8" name="Google Shape;88;p18"/>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9" name="Google Shape;89;p18"/>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92" name="Google Shape;92;p19"/>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3" name="Google Shape;93;p19"/>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4" name="Google Shape;94;p19"/>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7" name="Google Shape;97;p20"/>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8" name="Google Shape;98;p20"/>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736468" y="504000"/>
            <a:ext cx="3448200" cy="1764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01" name="Google Shape;101;p21"/>
          <p:cNvSpPr txBox="1">
            <a:spLocks noGrp="1"/>
          </p:cNvSpPr>
          <p:nvPr>
            <p:ph type="body" idx="1"/>
          </p:nvPr>
        </p:nvSpPr>
        <p:spPr>
          <a:xfrm>
            <a:off x="4545493" y="1088500"/>
            <a:ext cx="5412900" cy="53724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atin typeface="BIZ UDPゴシック" panose="020B0400000000000000" pitchFamily="50" charset="-128"/>
                <a:ea typeface="BIZ UDPゴシック" panose="020B0400000000000000" pitchFamily="50" charset="-128"/>
              </a:defRPr>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dirty="0"/>
          </a:p>
        </p:txBody>
      </p:sp>
      <p:sp>
        <p:nvSpPr>
          <p:cNvPr id="102" name="Google Shape;102;p21"/>
          <p:cNvSpPr txBox="1">
            <a:spLocks noGrp="1"/>
          </p:cNvSpPr>
          <p:nvPr>
            <p:ph type="body" idx="2"/>
          </p:nvPr>
        </p:nvSpPr>
        <p:spPr>
          <a:xfrm>
            <a:off x="736468" y="2268000"/>
            <a:ext cx="3448200" cy="42018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03" name="Google Shape;103;p21"/>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04" name="Google Shape;104;p21"/>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05" name="Google Shape;105;p21"/>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64468" y="3161354"/>
            <a:ext cx="9963000" cy="1237200"/>
          </a:xfrm>
          <a:prstGeom prst="rect">
            <a:avLst/>
          </a:prstGeom>
        </p:spPr>
        <p:txBody>
          <a:bodyPr spcFirstLastPara="1" wrap="square" lIns="116050" tIns="116050" rIns="116050" bIns="116050" anchor="ctr" anchorCtr="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a:endParaRPr dirty="0"/>
          </a:p>
        </p:txBody>
      </p:sp>
      <p:sp>
        <p:nvSpPr>
          <p:cNvPr id="15" name="Google Shape;15;p3"/>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736468" y="504000"/>
            <a:ext cx="3448200" cy="1764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08" name="Google Shape;108;p22"/>
          <p:cNvSpPr>
            <a:spLocks noGrp="1"/>
          </p:cNvSpPr>
          <p:nvPr>
            <p:ph type="pic" idx="2"/>
          </p:nvPr>
        </p:nvSpPr>
        <p:spPr>
          <a:xfrm>
            <a:off x="4545493" y="1088500"/>
            <a:ext cx="5412900" cy="5372400"/>
          </a:xfrm>
          <a:prstGeom prst="rect">
            <a:avLst/>
          </a:prstGeom>
          <a:noFill/>
          <a:ln>
            <a:noFill/>
          </a:ln>
        </p:spPr>
      </p:sp>
      <p:sp>
        <p:nvSpPr>
          <p:cNvPr id="109" name="Google Shape;109;p22"/>
          <p:cNvSpPr txBox="1">
            <a:spLocks noGrp="1"/>
          </p:cNvSpPr>
          <p:nvPr>
            <p:ph type="body" idx="1"/>
          </p:nvPr>
        </p:nvSpPr>
        <p:spPr>
          <a:xfrm>
            <a:off x="736468" y="2268000"/>
            <a:ext cx="3448200" cy="42018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10" name="Google Shape;110;p22"/>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1" name="Google Shape;111;p22"/>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2" name="Google Shape;112;p22"/>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15" name="Google Shape;115;p23"/>
          <p:cNvSpPr txBox="1">
            <a:spLocks noGrp="1"/>
          </p:cNvSpPr>
          <p:nvPr>
            <p:ph type="body" idx="1"/>
          </p:nvPr>
        </p:nvSpPr>
        <p:spPr>
          <a:xfrm rot="5400000">
            <a:off x="2947725" y="-200000"/>
            <a:ext cx="4796700" cy="922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116" name="Google Shape;116;p23"/>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7" name="Google Shape;117;p23"/>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8" name="Google Shape;118;p23"/>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600775" y="2453150"/>
            <a:ext cx="6406800" cy="23055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21" name="Google Shape;121;p24"/>
          <p:cNvSpPr txBox="1">
            <a:spLocks noGrp="1"/>
          </p:cNvSpPr>
          <p:nvPr>
            <p:ph type="body" idx="1"/>
          </p:nvPr>
        </p:nvSpPr>
        <p:spPr>
          <a:xfrm rot="5400000">
            <a:off x="923063" y="214550"/>
            <a:ext cx="6406800" cy="6782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122" name="Google Shape;122;p24"/>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23" name="Google Shape;123;p24"/>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24" name="Google Shape;124;p24"/>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タイトル スライド 1">
  <p:cSld name="タイトル スライド">
    <p:bg>
      <p:bgPr>
        <a:solidFill>
          <a:schemeClr val="lt1"/>
        </a:solidFill>
        <a:effectLst/>
      </p:bgPr>
    </p:bg>
    <p:spTree>
      <p:nvGrpSpPr>
        <p:cNvPr id="1" name="Shape 125"/>
        <p:cNvGrpSpPr/>
        <p:nvPr/>
      </p:nvGrpSpPr>
      <p:grpSpPr>
        <a:xfrm>
          <a:off x="0" y="0"/>
          <a:ext cx="0" cy="0"/>
          <a:chOff x="0" y="0"/>
          <a:chExt cx="0" cy="0"/>
        </a:xfrm>
      </p:grpSpPr>
      <p:sp>
        <p:nvSpPr>
          <p:cNvPr id="126" name="Google Shape;126;p25"/>
          <p:cNvSpPr txBox="1">
            <a:spLocks noGrp="1"/>
          </p:cNvSpPr>
          <p:nvPr>
            <p:ph type="subTitle" idx="1"/>
          </p:nvPr>
        </p:nvSpPr>
        <p:spPr>
          <a:xfrm>
            <a:off x="1336500" y="3970751"/>
            <a:ext cx="8019000" cy="18252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atin typeface="BIZ UDPゴシック" panose="020B0400000000000000" pitchFamily="50" charset="-128"/>
                <a:ea typeface="BIZ UDPゴシック" panose="020B0400000000000000" pitchFamily="50" charset="-128"/>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127" name="Google Shape;127;p25"/>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fld id="{00000000-1234-1234-1234-123412341234}" type="slidenum">
              <a:rPr lang="en-US" altLang="ja" smtClean="0"/>
              <a:pPr/>
              <a:t>‹#›</a:t>
            </a:fld>
            <a:endParaRPr lang="ja" altLang="en-US" dirty="0"/>
          </a:p>
        </p:txBody>
      </p:sp>
      <p:sp>
        <p:nvSpPr>
          <p:cNvPr id="128" name="Google Shape;128;p25"/>
          <p:cNvSpPr txBox="1">
            <a:spLocks noGrp="1"/>
          </p:cNvSpPr>
          <p:nvPr>
            <p:ph type="title"/>
          </p:nvPr>
        </p:nvSpPr>
        <p:spPr>
          <a:xfrm>
            <a:off x="735075" y="551249"/>
            <a:ext cx="9222000" cy="14613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9" name="Google Shape;129;p25"/>
          <p:cNvSpPr txBox="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ja"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 202</a:t>
            </a:r>
            <a:r>
              <a:rPr lang="en-US" altLang="ja-JP"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5</a:t>
            </a:r>
            <a:r>
              <a:rPr lang="ja"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 kids money school</a:t>
            </a:r>
            <a:endParaRPr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18" name="Google Shape;18;p4"/>
          <p:cNvSpPr txBox="1">
            <a:spLocks noGrp="1"/>
          </p:cNvSpPr>
          <p:nvPr>
            <p:ph type="body" idx="1"/>
          </p:nvPr>
        </p:nvSpPr>
        <p:spPr>
          <a:xfrm>
            <a:off x="364468" y="1693927"/>
            <a:ext cx="9963000" cy="5021400"/>
          </a:xfrm>
          <a:prstGeom prst="rect">
            <a:avLst/>
          </a:prstGeom>
        </p:spPr>
        <p:txBody>
          <a:bodyPr spcFirstLastPara="1" wrap="square" lIns="116050" tIns="116050" rIns="116050" bIns="116050" anchor="t"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19" name="Google Shape;19;p4"/>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22" name="Google Shape;22;p5"/>
          <p:cNvSpPr txBox="1">
            <a:spLocks noGrp="1"/>
          </p:cNvSpPr>
          <p:nvPr>
            <p:ph type="body" idx="1"/>
          </p:nvPr>
        </p:nvSpPr>
        <p:spPr>
          <a:xfrm>
            <a:off x="364468"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23" name="Google Shape;23;p5"/>
          <p:cNvSpPr txBox="1">
            <a:spLocks noGrp="1"/>
          </p:cNvSpPr>
          <p:nvPr>
            <p:ph type="body" idx="2"/>
          </p:nvPr>
        </p:nvSpPr>
        <p:spPr>
          <a:xfrm>
            <a:off x="5650483"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24" name="Google Shape;24;p5"/>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27" name="Google Shape;27;p6"/>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468" y="816630"/>
            <a:ext cx="3283500" cy="1110600"/>
          </a:xfrm>
          <a:prstGeom prst="rect">
            <a:avLst/>
          </a:prstGeom>
        </p:spPr>
        <p:txBody>
          <a:bodyPr spcFirstLastPara="1" wrap="square" lIns="116050" tIns="116050" rIns="116050" bIns="116050" anchor="b"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dirty="0"/>
          </a:p>
        </p:txBody>
      </p:sp>
      <p:sp>
        <p:nvSpPr>
          <p:cNvPr id="30" name="Google Shape;30;p7"/>
          <p:cNvSpPr txBox="1">
            <a:spLocks noGrp="1"/>
          </p:cNvSpPr>
          <p:nvPr>
            <p:ph type="body" idx="1"/>
          </p:nvPr>
        </p:nvSpPr>
        <p:spPr>
          <a:xfrm>
            <a:off x="364468" y="2042457"/>
            <a:ext cx="3283500" cy="4673100"/>
          </a:xfrm>
          <a:prstGeom prst="rect">
            <a:avLst/>
          </a:prstGeom>
        </p:spPr>
        <p:txBody>
          <a:bodyPr spcFirstLastPara="1" wrap="square" lIns="116050" tIns="116050" rIns="116050" bIns="116050" anchor="t" anchorCtr="0">
            <a:normAutofit/>
          </a:bodyPr>
          <a:lstStyle>
            <a:lvl1pPr marL="457200" lvl="0" indent="-323850">
              <a:spcBef>
                <a:spcPts val="0"/>
              </a:spcBef>
              <a:spcAft>
                <a:spcPts val="0"/>
              </a:spcAft>
              <a:buSzPts val="1500"/>
              <a:buChar char="●"/>
              <a:defRPr sz="15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31" name="Google Shape;31;p7"/>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245" y="661638"/>
            <a:ext cx="7445700" cy="6012600"/>
          </a:xfrm>
          <a:prstGeom prst="rect">
            <a:avLst/>
          </a:prstGeom>
        </p:spPr>
        <p:txBody>
          <a:bodyPr spcFirstLastPara="1" wrap="square" lIns="116050" tIns="116050" rIns="116050" bIns="116050" anchor="ctr" anchorCtr="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a:endParaRPr dirty="0"/>
          </a:p>
        </p:txBody>
      </p:sp>
      <p:sp>
        <p:nvSpPr>
          <p:cNvPr id="34" name="Google Shape;34;p8"/>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spcFirstLastPara="1" wrap="square" lIns="116050" tIns="116050" rIns="116050" bIns="116050" anchor="ctr" anchorCtr="0">
            <a:noAutofit/>
          </a:bodyPr>
          <a:lstStyle/>
          <a:p>
            <a:pPr marL="0" lvl="0" indent="0" algn="l" rtl="0">
              <a:spcBef>
                <a:spcPts val="0"/>
              </a:spcBef>
              <a:spcAft>
                <a:spcPts val="0"/>
              </a:spcAft>
              <a:buNone/>
            </a:pPr>
            <a:endParaRPr dirty="0">
              <a:latin typeface="BIZ UDPゴシック" panose="020B0400000000000000" pitchFamily="50" charset="-128"/>
              <a:ea typeface="BIZ UDPゴシック" panose="020B0400000000000000" pitchFamily="50" charset="-128"/>
            </a:endParaRPr>
          </a:p>
        </p:txBody>
      </p:sp>
      <p:sp>
        <p:nvSpPr>
          <p:cNvPr id="37" name="Google Shape;37;p9"/>
          <p:cNvSpPr txBox="1">
            <a:spLocks noGrp="1"/>
          </p:cNvSpPr>
          <p:nvPr>
            <p:ph type="title"/>
          </p:nvPr>
        </p:nvSpPr>
        <p:spPr>
          <a:xfrm>
            <a:off x="310447" y="1812541"/>
            <a:ext cx="4730100" cy="21786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a:endParaRPr dirty="0"/>
          </a:p>
        </p:txBody>
      </p:sp>
      <p:sp>
        <p:nvSpPr>
          <p:cNvPr id="38" name="Google Shape;38;p9"/>
          <p:cNvSpPr txBox="1">
            <a:spLocks noGrp="1"/>
          </p:cNvSpPr>
          <p:nvPr>
            <p:ph type="subTitle" idx="1"/>
          </p:nvPr>
        </p:nvSpPr>
        <p:spPr>
          <a:xfrm>
            <a:off x="310447" y="4120005"/>
            <a:ext cx="4730100" cy="18153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a:endParaRPr dirty="0"/>
          </a:p>
        </p:txBody>
      </p:sp>
      <p:sp>
        <p:nvSpPr>
          <p:cNvPr id="39" name="Google Shape;39;p9"/>
          <p:cNvSpPr txBox="1">
            <a:spLocks noGrp="1"/>
          </p:cNvSpPr>
          <p:nvPr>
            <p:ph type="body" idx="2"/>
          </p:nvPr>
        </p:nvSpPr>
        <p:spPr>
          <a:xfrm>
            <a:off x="5775715" y="1064257"/>
            <a:ext cx="4486500" cy="5431200"/>
          </a:xfrm>
          <a:prstGeom prst="rect">
            <a:avLst/>
          </a:prstGeom>
        </p:spPr>
        <p:txBody>
          <a:bodyPr spcFirstLastPara="1" wrap="square" lIns="116050" tIns="116050" rIns="116050" bIns="116050" anchor="ctr"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40" name="Google Shape;40;p9"/>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468" y="6218168"/>
            <a:ext cx="7014300" cy="889500"/>
          </a:xfrm>
          <a:prstGeom prst="rect">
            <a:avLst/>
          </a:prstGeom>
        </p:spPr>
        <p:txBody>
          <a:bodyPr spcFirstLastPara="1" wrap="square" lIns="116050" tIns="116050" rIns="116050" bIns="116050" anchor="ctr" anchorCtr="0">
            <a:normAutofit/>
          </a:bodyPr>
          <a:lstStyle>
            <a:lvl1pPr marL="457200" lvl="0" indent="-228600">
              <a:lnSpc>
                <a:spcPct val="100000"/>
              </a:lnSpc>
              <a:spcBef>
                <a:spcPts val="0"/>
              </a:spcBef>
              <a:spcAft>
                <a:spcPts val="0"/>
              </a:spcAft>
              <a:buSzPts val="2300"/>
              <a:buNone/>
              <a:defRPr/>
            </a:lvl1pPr>
          </a:lstStyle>
          <a:p>
            <a:endParaRPr dirty="0"/>
          </a:p>
        </p:txBody>
      </p:sp>
      <p:sp>
        <p:nvSpPr>
          <p:cNvPr id="43" name="Google Shape;43;p10"/>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a:endParaRPr dirty="0"/>
          </a:p>
        </p:txBody>
      </p:sp>
      <p:sp>
        <p:nvSpPr>
          <p:cNvPr id="7" name="Google Shape;7;p1"/>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rmAutofit/>
          </a:bodyPr>
          <a:lstStyle>
            <a:lvl1pPr marL="457200" lvl="0" indent="-374650">
              <a:lnSpc>
                <a:spcPct val="115000"/>
              </a:lnSpc>
              <a:spcBef>
                <a:spcPts val="0"/>
              </a:spcBef>
              <a:spcAft>
                <a:spcPts val="0"/>
              </a:spcAft>
              <a:buClr>
                <a:schemeClr val="dk2"/>
              </a:buClr>
              <a:buSzPts val="2300"/>
              <a:buChar char="●"/>
              <a:defRPr sz="2300">
                <a:solidFill>
                  <a:schemeClr val="dk2"/>
                </a:solidFill>
              </a:defRPr>
            </a:lvl1pPr>
            <a:lvl2pPr marL="914400" lvl="1" indent="-342900">
              <a:lnSpc>
                <a:spcPct val="115000"/>
              </a:lnSpc>
              <a:spcBef>
                <a:spcPts val="0"/>
              </a:spcBef>
              <a:spcAft>
                <a:spcPts val="0"/>
              </a:spcAft>
              <a:buClr>
                <a:schemeClr val="dk2"/>
              </a:buClr>
              <a:buSzPts val="1800"/>
              <a:buChar char="○"/>
              <a:defRPr sz="1800">
                <a:solidFill>
                  <a:schemeClr val="dk2"/>
                </a:solidFill>
              </a:defRPr>
            </a:lvl2pPr>
            <a:lvl3pPr marL="1371600" lvl="2" indent="-342900">
              <a:lnSpc>
                <a:spcPct val="115000"/>
              </a:lnSpc>
              <a:spcBef>
                <a:spcPts val="0"/>
              </a:spcBef>
              <a:spcAft>
                <a:spcPts val="0"/>
              </a:spcAft>
              <a:buClr>
                <a:schemeClr val="dk2"/>
              </a:buClr>
              <a:buSzPts val="1800"/>
              <a:buChar char="■"/>
              <a:defRPr sz="1800">
                <a:solidFill>
                  <a:schemeClr val="dk2"/>
                </a:solidFill>
              </a:defRPr>
            </a:lvl3pPr>
            <a:lvl4pPr marL="1828800" lvl="3" indent="-342900">
              <a:lnSpc>
                <a:spcPct val="115000"/>
              </a:lnSpc>
              <a:spcBef>
                <a:spcPts val="0"/>
              </a:spcBef>
              <a:spcAft>
                <a:spcPts val="0"/>
              </a:spcAft>
              <a:buClr>
                <a:schemeClr val="dk2"/>
              </a:buClr>
              <a:buSzPts val="1800"/>
              <a:buChar char="●"/>
              <a:defRPr sz="1800">
                <a:solidFill>
                  <a:schemeClr val="dk2"/>
                </a:solidFill>
              </a:defRPr>
            </a:lvl4pPr>
            <a:lvl5pPr marL="2286000" lvl="4" indent="-342900">
              <a:lnSpc>
                <a:spcPct val="115000"/>
              </a:lnSpc>
              <a:spcBef>
                <a:spcPts val="0"/>
              </a:spcBef>
              <a:spcAft>
                <a:spcPts val="0"/>
              </a:spcAft>
              <a:buClr>
                <a:schemeClr val="dk2"/>
              </a:buClr>
              <a:buSzPts val="1800"/>
              <a:buChar char="○"/>
              <a:defRPr sz="1800">
                <a:solidFill>
                  <a:schemeClr val="dk2"/>
                </a:solidFill>
              </a:defRPr>
            </a:lvl5pPr>
            <a:lvl6pPr marL="2743200" lvl="5" indent="-342900">
              <a:lnSpc>
                <a:spcPct val="115000"/>
              </a:lnSpc>
              <a:spcBef>
                <a:spcPts val="0"/>
              </a:spcBef>
              <a:spcAft>
                <a:spcPts val="0"/>
              </a:spcAft>
              <a:buClr>
                <a:schemeClr val="dk2"/>
              </a:buClr>
              <a:buSzPts val="1800"/>
              <a:buChar char="■"/>
              <a:defRPr sz="1800">
                <a:solidFill>
                  <a:schemeClr val="dk2"/>
                </a:solidFill>
              </a:defRPr>
            </a:lvl6pPr>
            <a:lvl7pPr marL="3200400" lvl="6" indent="-342900">
              <a:lnSpc>
                <a:spcPct val="115000"/>
              </a:lnSpc>
              <a:spcBef>
                <a:spcPts val="0"/>
              </a:spcBef>
              <a:spcAft>
                <a:spcPts val="0"/>
              </a:spcAft>
              <a:buClr>
                <a:schemeClr val="dk2"/>
              </a:buClr>
              <a:buSzPts val="1800"/>
              <a:buChar char="●"/>
              <a:defRPr sz="1800">
                <a:solidFill>
                  <a:schemeClr val="dk2"/>
                </a:solidFill>
              </a:defRPr>
            </a:lvl7pPr>
            <a:lvl8pPr marL="3657600" lvl="7" indent="-342900">
              <a:lnSpc>
                <a:spcPct val="115000"/>
              </a:lnSpc>
              <a:spcBef>
                <a:spcPts val="0"/>
              </a:spcBef>
              <a:spcAft>
                <a:spcPts val="0"/>
              </a:spcAft>
              <a:buClr>
                <a:schemeClr val="dk2"/>
              </a:buClr>
              <a:buSzPts val="1800"/>
              <a:buChar char="○"/>
              <a:defRPr sz="1800">
                <a:solidFill>
                  <a:schemeClr val="dk2"/>
                </a:solidFill>
              </a:defRPr>
            </a:lvl8pPr>
            <a:lvl9pPr marL="4114800" lvl="8" indent="-342900">
              <a:lnSpc>
                <a:spcPct val="115000"/>
              </a:lnSpc>
              <a:spcBef>
                <a:spcPts val="0"/>
              </a:spcBef>
              <a:spcAft>
                <a:spcPts val="0"/>
              </a:spcAft>
              <a:buClr>
                <a:schemeClr val="dk2"/>
              </a:buClr>
              <a:buSzPts val="1800"/>
              <a:buChar char="■"/>
              <a:defRPr sz="1800">
                <a:solidFill>
                  <a:schemeClr val="dk2"/>
                </a:solidFill>
              </a:defRPr>
            </a:lvl9pPr>
          </a:lstStyle>
          <a:p>
            <a:endParaRPr dirty="0"/>
          </a:p>
        </p:txBody>
      </p:sp>
      <p:sp>
        <p:nvSpPr>
          <p:cNvPr id="8" name="Google Shape;8;p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rmAutofit/>
          </a:bodyPr>
          <a:lstStyle>
            <a:lvl1pPr lvl="0" algn="r">
              <a:buNone/>
              <a:defRPr sz="1300">
                <a:solidFill>
                  <a:schemeClr val="dk2"/>
                </a:solidFill>
                <a:latin typeface="BIZ UDPゴシック" panose="020B0400000000000000" pitchFamily="50" charset="-128"/>
                <a:ea typeface="BIZ UDPゴシック" panose="020B0400000000000000" pitchFamily="50" charset="-128"/>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fld id="{00000000-1234-1234-1234-123412341234}" type="slidenum">
              <a:rPr lang="en-US" altLang="ja" smtClean="0"/>
              <a:pPr/>
              <a:t>‹#›</a:t>
            </a:fld>
            <a:endParaRPr lang="ja" altLang="en-US"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52" name="Google Shape;52;p13"/>
          <p:cNvSpPr txBox="1">
            <a:spLocks noGrp="1"/>
          </p:cNvSpPr>
          <p:nvPr>
            <p:ph type="body" idx="1"/>
          </p:nvPr>
        </p:nvSpPr>
        <p:spPr>
          <a:xfrm>
            <a:off x="735075" y="2012500"/>
            <a:ext cx="9222000" cy="47967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dirty="0"/>
          </a:p>
        </p:txBody>
      </p:sp>
      <p:sp>
        <p:nvSpPr>
          <p:cNvPr id="53" name="Google Shape;53;p13"/>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marR="0" lvl="0" algn="l">
              <a:spcBef>
                <a:spcPts val="0"/>
              </a:spcBef>
              <a:spcAft>
                <a:spcPts val="0"/>
              </a:spcAft>
              <a:buSzPts val="1400"/>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54" name="Google Shape;54;p13"/>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marR="0" lvl="0" algn="ctr">
              <a:spcBef>
                <a:spcPts val="0"/>
              </a:spcBef>
              <a:spcAft>
                <a:spcPts val="0"/>
              </a:spcAft>
              <a:buSzPts val="1400"/>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55" name="Google Shape;55;p13"/>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L="0" marR="0" lvl="1" indent="0" algn="r">
              <a:spcBef>
                <a:spcPts val="0"/>
              </a:spcBef>
              <a:buNone/>
              <a:defRPr sz="1200" b="0" i="0" u="none" strike="noStrike" cap="none">
                <a:solidFill>
                  <a:srgbClr val="888888"/>
                </a:solidFill>
                <a:latin typeface="Arial"/>
                <a:ea typeface="Arial"/>
                <a:cs typeface="Arial"/>
                <a:sym typeface="Arial"/>
              </a:defRPr>
            </a:lvl2pPr>
            <a:lvl3pPr marL="0" marR="0" lvl="2" indent="0" algn="r">
              <a:spcBef>
                <a:spcPts val="0"/>
              </a:spcBef>
              <a:buNone/>
              <a:defRPr sz="1200" b="0" i="0" u="none" strike="noStrike" cap="none">
                <a:solidFill>
                  <a:srgbClr val="888888"/>
                </a:solidFill>
                <a:latin typeface="Arial"/>
                <a:ea typeface="Arial"/>
                <a:cs typeface="Arial"/>
                <a:sym typeface="Arial"/>
              </a:defRPr>
            </a:lvl3pPr>
            <a:lvl4pPr marL="0" marR="0" lvl="3" indent="0" algn="r">
              <a:spcBef>
                <a:spcPts val="0"/>
              </a:spcBef>
              <a:buNone/>
              <a:defRPr sz="1200" b="0" i="0" u="none" strike="noStrike" cap="none">
                <a:solidFill>
                  <a:srgbClr val="888888"/>
                </a:solidFill>
                <a:latin typeface="Arial"/>
                <a:ea typeface="Arial"/>
                <a:cs typeface="Arial"/>
                <a:sym typeface="Arial"/>
              </a:defRPr>
            </a:lvl4pPr>
            <a:lvl5pPr marL="0" marR="0" lvl="4" indent="0" algn="r">
              <a:spcBef>
                <a:spcPts val="0"/>
              </a:spcBef>
              <a:buNone/>
              <a:defRPr sz="1200" b="0" i="0" u="none" strike="noStrike" cap="none">
                <a:solidFill>
                  <a:srgbClr val="888888"/>
                </a:solidFill>
                <a:latin typeface="Arial"/>
                <a:ea typeface="Arial"/>
                <a:cs typeface="Arial"/>
                <a:sym typeface="Arial"/>
              </a:defRPr>
            </a:lvl5pPr>
            <a:lvl6pPr marL="0" marR="0" lvl="5" indent="0" algn="r">
              <a:spcBef>
                <a:spcPts val="0"/>
              </a:spcBef>
              <a:buNone/>
              <a:defRPr sz="1200" b="0" i="0" u="none" strike="noStrike" cap="none">
                <a:solidFill>
                  <a:srgbClr val="888888"/>
                </a:solidFill>
                <a:latin typeface="Arial"/>
                <a:ea typeface="Arial"/>
                <a:cs typeface="Arial"/>
                <a:sym typeface="Arial"/>
              </a:defRPr>
            </a:lvl6pPr>
            <a:lvl7pPr marL="0" marR="0" lvl="6" indent="0" algn="r">
              <a:spcBef>
                <a:spcPts val="0"/>
              </a:spcBef>
              <a:buNone/>
              <a:defRPr sz="1200" b="0" i="0" u="none" strike="noStrike" cap="none">
                <a:solidFill>
                  <a:srgbClr val="888888"/>
                </a:solidFill>
                <a:latin typeface="Arial"/>
                <a:ea typeface="Arial"/>
                <a:cs typeface="Arial"/>
                <a:sym typeface="Arial"/>
              </a:defRPr>
            </a:lvl7pPr>
            <a:lvl8pPr marL="0" marR="0" lvl="7" indent="0" algn="r">
              <a:spcBef>
                <a:spcPts val="0"/>
              </a:spcBef>
              <a:buNone/>
              <a:defRPr sz="1200" b="0" i="0" u="none" strike="noStrike" cap="none">
                <a:solidFill>
                  <a:srgbClr val="888888"/>
                </a:solidFill>
                <a:latin typeface="Arial"/>
                <a:ea typeface="Arial"/>
                <a:cs typeface="Arial"/>
                <a:sym typeface="Arial"/>
              </a:defRPr>
            </a:lvl8pPr>
            <a:lvl9pPr marL="0" marR="0" lvl="8" indent="0" algn="r">
              <a:spcBef>
                <a:spcPts val="0"/>
              </a:spcBef>
              <a:buNone/>
              <a:defRPr sz="1200" b="0" i="0" u="none" strike="noStrike" cap="none">
                <a:solidFill>
                  <a:srgbClr val="888888"/>
                </a:solidFill>
                <a:latin typeface="Arial"/>
                <a:ea typeface="Arial"/>
                <a:cs typeface="Arial"/>
                <a:sym typeface="Arial"/>
              </a:defRPr>
            </a:lvl9pPr>
          </a:lstStyle>
          <a:p>
            <a:fld id="{00000000-1234-1234-1234-123412341234}" type="slidenum">
              <a:rPr lang="en-US" altLang="ja" smtClean="0"/>
              <a:pPr/>
              <a:t>‹#›</a:t>
            </a:fld>
            <a:endParaRPr lang="ja" altLang="en-US" dirty="0"/>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23.xml"/><Relationship Id="rId5" Type="http://schemas.openxmlformats.org/officeDocument/2006/relationships/image" Target="../media/image7.emf"/><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23.xml"/><Relationship Id="rId4" Type="http://schemas.openxmlformats.org/officeDocument/2006/relationships/image" Target="../media/image8.emf"/></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3.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3.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pic>
        <p:nvPicPr>
          <p:cNvPr id="355" name="Google Shape;355;g31cd3a713af_0_52"/>
          <p:cNvPicPr preferRelativeResize="0"/>
          <p:nvPr/>
        </p:nvPicPr>
        <p:blipFill rotWithShape="1">
          <a:blip r:embed="rId3">
            <a:alphaModFix/>
          </a:blip>
          <a:srcRect/>
          <a:stretch/>
        </p:blipFill>
        <p:spPr>
          <a:xfrm>
            <a:off x="-392514" y="4645947"/>
            <a:ext cx="1096932" cy="1526725"/>
          </a:xfrm>
          <a:prstGeom prst="rect">
            <a:avLst/>
          </a:prstGeom>
          <a:noFill/>
          <a:ln>
            <a:noFill/>
          </a:ln>
        </p:spPr>
      </p:pic>
      <p:pic>
        <p:nvPicPr>
          <p:cNvPr id="356" name="Google Shape;356;g31cd3a713af_0_52"/>
          <p:cNvPicPr preferRelativeResize="0"/>
          <p:nvPr/>
        </p:nvPicPr>
        <p:blipFill rotWithShape="1">
          <a:blip r:embed="rId4">
            <a:alphaModFix/>
          </a:blip>
          <a:srcRect/>
          <a:stretch/>
        </p:blipFill>
        <p:spPr>
          <a:xfrm>
            <a:off x="6285586" y="326200"/>
            <a:ext cx="1741938" cy="1161292"/>
          </a:xfrm>
          <a:prstGeom prst="rect">
            <a:avLst/>
          </a:prstGeom>
          <a:noFill/>
          <a:ln>
            <a:noFill/>
          </a:ln>
        </p:spPr>
      </p:pic>
      <p:grpSp>
        <p:nvGrpSpPr>
          <p:cNvPr id="357" name="Google Shape;357;g31cd3a713af_0_52"/>
          <p:cNvGrpSpPr/>
          <p:nvPr/>
        </p:nvGrpSpPr>
        <p:grpSpPr>
          <a:xfrm>
            <a:off x="5860174" y="-6845"/>
            <a:ext cx="6168353" cy="5378462"/>
            <a:chOff x="3440" y="-182"/>
            <a:chExt cx="3600" cy="3139"/>
          </a:xfrm>
        </p:grpSpPr>
        <p:sp>
          <p:nvSpPr>
            <p:cNvPr id="358" name="Google Shape;358;g31cd3a713af_0_52"/>
            <p:cNvSpPr/>
            <p:nvPr/>
          </p:nvSpPr>
          <p:spPr>
            <a:xfrm>
              <a:off x="3440" y="-140"/>
              <a:ext cx="3600" cy="3000"/>
            </a:xfrm>
            <a:prstGeom prst="rect">
              <a:avLst/>
            </a:prstGeom>
            <a:no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59" name="Google Shape;359;g31cd3a713af_0_52"/>
            <p:cNvSpPr/>
            <p:nvPr/>
          </p:nvSpPr>
          <p:spPr>
            <a:xfrm>
              <a:off x="3440" y="93"/>
              <a:ext cx="2105" cy="1859"/>
            </a:xfrm>
            <a:custGeom>
              <a:avLst/>
              <a:gdLst/>
              <a:ahLst/>
              <a:cxnLst/>
              <a:rect l="l" t="t" r="r" b="b"/>
              <a:pathLst>
                <a:path w="1394" h="1231" extrusionOk="0">
                  <a:moveTo>
                    <a:pt x="200" y="1231"/>
                  </a:moveTo>
                  <a:cubicBezTo>
                    <a:pt x="150" y="1231"/>
                    <a:pt x="100" y="1210"/>
                    <a:pt x="64" y="1169"/>
                  </a:cubicBezTo>
                  <a:cubicBezTo>
                    <a:pt x="0" y="1093"/>
                    <a:pt x="8" y="980"/>
                    <a:pt x="84" y="916"/>
                  </a:cubicBezTo>
                  <a:cubicBezTo>
                    <a:pt x="1077" y="64"/>
                    <a:pt x="1077" y="64"/>
                    <a:pt x="1077" y="64"/>
                  </a:cubicBezTo>
                  <a:cubicBezTo>
                    <a:pt x="1152" y="0"/>
                    <a:pt x="1265" y="9"/>
                    <a:pt x="1330" y="84"/>
                  </a:cubicBezTo>
                  <a:cubicBezTo>
                    <a:pt x="1394" y="159"/>
                    <a:pt x="1385" y="272"/>
                    <a:pt x="1310" y="337"/>
                  </a:cubicBezTo>
                  <a:cubicBezTo>
                    <a:pt x="317" y="1188"/>
                    <a:pt x="317" y="1188"/>
                    <a:pt x="317" y="1188"/>
                  </a:cubicBezTo>
                  <a:cubicBezTo>
                    <a:pt x="283" y="1217"/>
                    <a:pt x="242" y="1231"/>
                    <a:pt x="200" y="1231"/>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60" name="Google Shape;360;g31cd3a713af_0_52"/>
            <p:cNvSpPr/>
            <p:nvPr/>
          </p:nvSpPr>
          <p:spPr>
            <a:xfrm>
              <a:off x="4702" y="1045"/>
              <a:ext cx="2106" cy="1859"/>
            </a:xfrm>
            <a:custGeom>
              <a:avLst/>
              <a:gdLst/>
              <a:ahLst/>
              <a:cxnLst/>
              <a:rect l="l" t="t" r="r" b="b"/>
              <a:pathLst>
                <a:path w="1395" h="1231" extrusionOk="0">
                  <a:moveTo>
                    <a:pt x="201" y="1231"/>
                  </a:moveTo>
                  <a:cubicBezTo>
                    <a:pt x="150" y="1231"/>
                    <a:pt x="100" y="1210"/>
                    <a:pt x="65" y="1169"/>
                  </a:cubicBezTo>
                  <a:cubicBezTo>
                    <a:pt x="0" y="1094"/>
                    <a:pt x="9" y="980"/>
                    <a:pt x="84" y="916"/>
                  </a:cubicBezTo>
                  <a:cubicBezTo>
                    <a:pt x="1078" y="64"/>
                    <a:pt x="1078" y="64"/>
                    <a:pt x="1078" y="64"/>
                  </a:cubicBezTo>
                  <a:cubicBezTo>
                    <a:pt x="1153" y="0"/>
                    <a:pt x="1266" y="9"/>
                    <a:pt x="1330" y="84"/>
                  </a:cubicBezTo>
                  <a:cubicBezTo>
                    <a:pt x="1395" y="159"/>
                    <a:pt x="1386" y="272"/>
                    <a:pt x="1311" y="337"/>
                  </a:cubicBezTo>
                  <a:cubicBezTo>
                    <a:pt x="317" y="1188"/>
                    <a:pt x="317" y="1188"/>
                    <a:pt x="317" y="1188"/>
                  </a:cubicBezTo>
                  <a:cubicBezTo>
                    <a:pt x="284" y="1217"/>
                    <a:pt x="242" y="1231"/>
                    <a:pt x="201" y="1231"/>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61" name="Google Shape;361;g31cd3a713af_0_52"/>
            <p:cNvSpPr/>
            <p:nvPr/>
          </p:nvSpPr>
          <p:spPr>
            <a:xfrm>
              <a:off x="3551" y="-182"/>
              <a:ext cx="3478" cy="3077"/>
            </a:xfrm>
            <a:custGeom>
              <a:avLst/>
              <a:gdLst/>
              <a:ahLst/>
              <a:cxnLst/>
              <a:rect l="l" t="t" r="r" b="b"/>
              <a:pathLst>
                <a:path w="2303" h="2038" extrusionOk="0">
                  <a:moveTo>
                    <a:pt x="313" y="2038"/>
                  </a:moveTo>
                  <a:cubicBezTo>
                    <a:pt x="234" y="2038"/>
                    <a:pt x="156" y="2005"/>
                    <a:pt x="101" y="1941"/>
                  </a:cubicBezTo>
                  <a:cubicBezTo>
                    <a:pt x="0" y="1824"/>
                    <a:pt x="13" y="1647"/>
                    <a:pt x="130" y="1546"/>
                  </a:cubicBezTo>
                  <a:cubicBezTo>
                    <a:pt x="1807" y="101"/>
                    <a:pt x="1807" y="101"/>
                    <a:pt x="1807" y="101"/>
                  </a:cubicBezTo>
                  <a:cubicBezTo>
                    <a:pt x="1924" y="0"/>
                    <a:pt x="2101" y="13"/>
                    <a:pt x="2202" y="130"/>
                  </a:cubicBezTo>
                  <a:cubicBezTo>
                    <a:pt x="2303" y="247"/>
                    <a:pt x="2290" y="424"/>
                    <a:pt x="2172" y="525"/>
                  </a:cubicBezTo>
                  <a:cubicBezTo>
                    <a:pt x="496" y="1970"/>
                    <a:pt x="496" y="1970"/>
                    <a:pt x="496" y="1970"/>
                  </a:cubicBezTo>
                  <a:cubicBezTo>
                    <a:pt x="443" y="2016"/>
                    <a:pt x="378" y="2038"/>
                    <a:pt x="313" y="2038"/>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62" name="Google Shape;362;g31cd3a713af_0_52"/>
            <p:cNvSpPr/>
            <p:nvPr/>
          </p:nvSpPr>
          <p:spPr>
            <a:xfrm>
              <a:off x="4737" y="2357"/>
              <a:ext cx="600" cy="600"/>
            </a:xfrm>
            <a:prstGeom prst="ellipse">
              <a:avLst/>
            </a:prstGeom>
            <a:solidFill>
              <a:srgbClr val="F7B264"/>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grpSp>
      <p:sp>
        <p:nvSpPr>
          <p:cNvPr id="363" name="Google Shape;363;g31cd3a713af_0_52"/>
          <p:cNvSpPr txBox="1"/>
          <p:nvPr/>
        </p:nvSpPr>
        <p:spPr>
          <a:xfrm>
            <a:off x="-144843" y="3102056"/>
            <a:ext cx="10981612" cy="2125809"/>
          </a:xfrm>
          <a:prstGeom prst="rect">
            <a:avLst/>
          </a:prstGeom>
          <a:noFill/>
          <a:ln>
            <a:noFill/>
          </a:ln>
        </p:spPr>
        <p:txBody>
          <a:bodyPr spcFirstLastPara="1" wrap="square" lIns="98677" tIns="49325" rIns="98677" bIns="49325" anchor="t" anchorCtr="0">
            <a:spAutoFit/>
          </a:bodyPr>
          <a:lstStyle/>
          <a:p>
            <a:pPr marL="493456" indent="-493456" algn="ctr">
              <a:buClr>
                <a:schemeClr val="accent2"/>
              </a:buClr>
              <a:buSzPts val="5400"/>
            </a:pPr>
            <a:r>
              <a:rPr lang="ja-JP" altLang="en-US" sz="5828" b="1" dirty="0">
                <a:solidFill>
                  <a:schemeClr val="accent2"/>
                </a:solidFill>
                <a:latin typeface="Noto Sans JP"/>
                <a:ea typeface="Noto Sans JP"/>
                <a:cs typeface="Noto Sans JP"/>
                <a:sym typeface="Noto Sans JP"/>
              </a:rPr>
              <a:t>現代のお年玉事情と</a:t>
            </a:r>
            <a:endParaRPr lang="en-US" altLang="ja-JP" sz="5828" b="1" dirty="0">
              <a:solidFill>
                <a:schemeClr val="accent2"/>
              </a:solidFill>
              <a:latin typeface="Noto Sans JP"/>
              <a:ea typeface="Noto Sans JP"/>
              <a:cs typeface="Noto Sans JP"/>
              <a:sym typeface="Noto Sans JP"/>
            </a:endParaRPr>
          </a:p>
          <a:p>
            <a:pPr marL="493456" indent="-493456" algn="ctr">
              <a:buClr>
                <a:schemeClr val="accent2"/>
              </a:buClr>
              <a:buSzPts val="5400"/>
            </a:pPr>
            <a:r>
              <a:rPr lang="ja-JP" altLang="en-US" sz="5828" b="1" dirty="0">
                <a:solidFill>
                  <a:schemeClr val="accent2"/>
                </a:solidFill>
                <a:latin typeface="Noto Sans JP"/>
                <a:ea typeface="Noto Sans JP"/>
                <a:sym typeface="Noto Sans JP"/>
              </a:rPr>
              <a:t>渡し方のポイント</a:t>
            </a:r>
            <a:endParaRPr lang="en-US" altLang="ja-JP" sz="5828" b="1" dirty="0">
              <a:solidFill>
                <a:schemeClr val="accent2"/>
              </a:solidFill>
              <a:latin typeface="Noto Sans JP"/>
              <a:ea typeface="Noto Sans JP"/>
              <a:sym typeface="Noto Sans JP"/>
            </a:endParaRPr>
          </a:p>
          <a:p>
            <a:pPr marL="493456" indent="-493456" algn="ctr">
              <a:buClr>
                <a:schemeClr val="accent2"/>
              </a:buClr>
              <a:buSzPts val="5400"/>
            </a:pPr>
            <a:endParaRPr lang="ja-JP" altLang="en-US" sz="151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5">
          <a:extLst>
            <a:ext uri="{FF2B5EF4-FFF2-40B4-BE49-F238E27FC236}">
              <a16:creationId xmlns:a16="http://schemas.microsoft.com/office/drawing/2014/main" id="{6D4897C1-4E46-BAB8-CC02-C86214808662}"/>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C565D86A-9770-0B88-4D7B-AC6D1600B38A}"/>
              </a:ext>
            </a:extLst>
          </p:cNvPr>
          <p:cNvGrpSpPr/>
          <p:nvPr/>
        </p:nvGrpSpPr>
        <p:grpSpPr>
          <a:xfrm>
            <a:off x="2899872" y="4646206"/>
            <a:ext cx="4963013" cy="1906417"/>
            <a:chOff x="2620273" y="4560206"/>
            <a:chExt cx="5345164" cy="2053211"/>
          </a:xfrm>
        </p:grpSpPr>
        <p:pic>
          <p:nvPicPr>
            <p:cNvPr id="10" name="図 9">
              <a:extLst>
                <a:ext uri="{FF2B5EF4-FFF2-40B4-BE49-F238E27FC236}">
                  <a16:creationId xmlns:a16="http://schemas.microsoft.com/office/drawing/2014/main" id="{EE28A4C0-BC3A-2FA5-ED90-B21580284B88}"/>
                </a:ext>
              </a:extLst>
            </p:cNvPr>
            <p:cNvPicPr>
              <a:picLocks noChangeAspect="1"/>
            </p:cNvPicPr>
            <p:nvPr/>
          </p:nvPicPr>
          <p:blipFill>
            <a:blip r:embed="rId3"/>
            <a:stretch>
              <a:fillRect/>
            </a:stretch>
          </p:blipFill>
          <p:spPr>
            <a:xfrm flipH="1">
              <a:off x="2620273" y="4752668"/>
              <a:ext cx="1167779" cy="1860749"/>
            </a:xfrm>
            <a:prstGeom prst="rect">
              <a:avLst/>
            </a:prstGeom>
          </p:spPr>
        </p:pic>
        <p:pic>
          <p:nvPicPr>
            <p:cNvPr id="11" name="図 10">
              <a:extLst>
                <a:ext uri="{FF2B5EF4-FFF2-40B4-BE49-F238E27FC236}">
                  <a16:creationId xmlns:a16="http://schemas.microsoft.com/office/drawing/2014/main" id="{F68D360E-7F00-4A10-792B-E47788B57224}"/>
                </a:ext>
              </a:extLst>
            </p:cNvPr>
            <p:cNvPicPr>
              <a:picLocks noChangeAspect="1"/>
            </p:cNvPicPr>
            <p:nvPr/>
          </p:nvPicPr>
          <p:blipFill>
            <a:blip r:embed="rId4"/>
            <a:stretch>
              <a:fillRect/>
            </a:stretch>
          </p:blipFill>
          <p:spPr>
            <a:xfrm flipH="1">
              <a:off x="6676871" y="4560206"/>
              <a:ext cx="1288566" cy="2053211"/>
            </a:xfrm>
            <a:prstGeom prst="rect">
              <a:avLst/>
            </a:prstGeom>
          </p:spPr>
        </p:pic>
      </p:grpSp>
      <p:sp>
        <p:nvSpPr>
          <p:cNvPr id="12" name="吹き出し: 角を丸めた四角形 11">
            <a:extLst>
              <a:ext uri="{FF2B5EF4-FFF2-40B4-BE49-F238E27FC236}">
                <a16:creationId xmlns:a16="http://schemas.microsoft.com/office/drawing/2014/main" id="{01C4C19E-93A7-AB64-41AB-0473F336C4B9}"/>
              </a:ext>
            </a:extLst>
          </p:cNvPr>
          <p:cNvSpPr/>
          <p:nvPr/>
        </p:nvSpPr>
        <p:spPr>
          <a:xfrm>
            <a:off x="3927467" y="4436002"/>
            <a:ext cx="1711383" cy="534913"/>
          </a:xfrm>
          <a:prstGeom prst="wedgeRoundRectCallout">
            <a:avLst>
              <a:gd name="adj1" fmla="val -38539"/>
              <a:gd name="adj2" fmla="val 109242"/>
              <a:gd name="adj3" fmla="val 16667"/>
            </a:avLst>
          </a:prstGeom>
          <a:solidFill>
            <a:schemeClr val="bg1"/>
          </a:solidFill>
          <a:ln w="38100">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7E3CB602-D1E5-6861-702A-F63FCA841342}"/>
              </a:ext>
            </a:extLst>
          </p:cNvPr>
          <p:cNvSpPr/>
          <p:nvPr/>
        </p:nvSpPr>
        <p:spPr>
          <a:xfrm>
            <a:off x="5011756" y="4824908"/>
            <a:ext cx="1583743" cy="534913"/>
          </a:xfrm>
          <a:prstGeom prst="wedgeRoundRectCallout">
            <a:avLst>
              <a:gd name="adj1" fmla="val 40034"/>
              <a:gd name="adj2" fmla="val 102160"/>
              <a:gd name="adj3" fmla="val 16667"/>
            </a:avLst>
          </a:prstGeom>
          <a:solidFill>
            <a:schemeClr val="bg1"/>
          </a:solidFill>
          <a:ln w="381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a:extLst>
              <a:ext uri="{FF2B5EF4-FFF2-40B4-BE49-F238E27FC236}">
                <a16:creationId xmlns:a16="http://schemas.microsoft.com/office/drawing/2014/main" id="{FE907A38-ECDF-A47C-05FA-E5D98077D92F}"/>
              </a:ext>
            </a:extLst>
          </p:cNvPr>
          <p:cNvGrpSpPr/>
          <p:nvPr/>
        </p:nvGrpSpPr>
        <p:grpSpPr>
          <a:xfrm>
            <a:off x="1000772" y="1284473"/>
            <a:ext cx="4954715" cy="946907"/>
            <a:chOff x="1265709" y="3209350"/>
            <a:chExt cx="7702800" cy="1472100"/>
          </a:xfrm>
        </p:grpSpPr>
        <p:sp>
          <p:nvSpPr>
            <p:cNvPr id="17" name="Google Shape;189;p32">
              <a:extLst>
                <a:ext uri="{FF2B5EF4-FFF2-40B4-BE49-F238E27FC236}">
                  <a16:creationId xmlns:a16="http://schemas.microsoft.com/office/drawing/2014/main" id="{5174E893-F26B-A0EE-9505-7DA7897C9A1A}"/>
                </a:ext>
              </a:extLst>
            </p:cNvPr>
            <p:cNvSpPr/>
            <p:nvPr/>
          </p:nvSpPr>
          <p:spPr>
            <a:xfrm>
              <a:off x="1265709" y="3209350"/>
              <a:ext cx="7702800" cy="1472100"/>
            </a:xfrm>
            <a:prstGeom prst="rect">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18" name="Google Shape;191;p32">
              <a:extLst>
                <a:ext uri="{FF2B5EF4-FFF2-40B4-BE49-F238E27FC236}">
                  <a16:creationId xmlns:a16="http://schemas.microsoft.com/office/drawing/2014/main" id="{8091D060-04C3-511C-11E8-1AAD9FDD7A7A}"/>
                </a:ext>
              </a:extLst>
            </p:cNvPr>
            <p:cNvSpPr txBox="1"/>
            <p:nvPr/>
          </p:nvSpPr>
          <p:spPr>
            <a:xfrm>
              <a:off x="2814892" y="3232408"/>
              <a:ext cx="6011608" cy="14154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600"/>
                <a:buFont typeface="Arial"/>
                <a:buNone/>
              </a:pPr>
              <a:r>
                <a:rPr lang="ja-JP" altLang="en-US" sz="2400" b="1" spc="300" dirty="0">
                  <a:latin typeface="BIZ UDPゴシック" panose="020B0400000000000000" pitchFamily="50" charset="-128"/>
                  <a:ea typeface="BIZ UDPゴシック" panose="020B0400000000000000" pitchFamily="50" charset="-128"/>
                </a:rPr>
                <a:t>全部貯蓄はダメ？</a:t>
              </a:r>
            </a:p>
          </p:txBody>
        </p:sp>
        <p:pic>
          <p:nvPicPr>
            <p:cNvPr id="19" name="図 18">
              <a:extLst>
                <a:ext uri="{FF2B5EF4-FFF2-40B4-BE49-F238E27FC236}">
                  <a16:creationId xmlns:a16="http://schemas.microsoft.com/office/drawing/2014/main" id="{CDE14E48-B441-E4A1-C8F3-76A5D6E6CB21}"/>
                </a:ext>
              </a:extLst>
            </p:cNvPr>
            <p:cNvPicPr>
              <a:picLocks noChangeAspect="1"/>
            </p:cNvPicPr>
            <p:nvPr/>
          </p:nvPicPr>
          <p:blipFill>
            <a:blip r:embed="rId5"/>
            <a:stretch>
              <a:fillRect/>
            </a:stretch>
          </p:blipFill>
          <p:spPr>
            <a:xfrm>
              <a:off x="1659804" y="3578828"/>
              <a:ext cx="802548" cy="802548"/>
            </a:xfrm>
            <a:prstGeom prst="rect">
              <a:avLst/>
            </a:prstGeom>
          </p:spPr>
        </p:pic>
      </p:grpSp>
      <p:sp>
        <p:nvSpPr>
          <p:cNvPr id="21" name="矢印: 右 20">
            <a:extLst>
              <a:ext uri="{FF2B5EF4-FFF2-40B4-BE49-F238E27FC236}">
                <a16:creationId xmlns:a16="http://schemas.microsoft.com/office/drawing/2014/main" id="{0549A1AE-52B4-4912-C5BC-116A601675FF}"/>
              </a:ext>
            </a:extLst>
          </p:cNvPr>
          <p:cNvSpPr/>
          <p:nvPr/>
        </p:nvSpPr>
        <p:spPr>
          <a:xfrm>
            <a:off x="1961376" y="2983385"/>
            <a:ext cx="465852" cy="549467"/>
          </a:xfrm>
          <a:prstGeom prst="rightArrow">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dirty="0">
              <a:solidFill>
                <a:srgbClr val="F4A169"/>
              </a:solidFill>
            </a:endParaRPr>
          </a:p>
        </p:txBody>
      </p:sp>
      <p:sp>
        <p:nvSpPr>
          <p:cNvPr id="24" name="Google Shape;191;p32">
            <a:extLst>
              <a:ext uri="{FF2B5EF4-FFF2-40B4-BE49-F238E27FC236}">
                <a16:creationId xmlns:a16="http://schemas.microsoft.com/office/drawing/2014/main" id="{C4BFF3A1-E4D2-878E-3F3A-250F713F8DC2}"/>
              </a:ext>
            </a:extLst>
          </p:cNvPr>
          <p:cNvSpPr txBox="1"/>
          <p:nvPr/>
        </p:nvSpPr>
        <p:spPr>
          <a:xfrm>
            <a:off x="2533377" y="2661505"/>
            <a:ext cx="6844219" cy="1118332"/>
          </a:xfrm>
          <a:prstGeom prst="rect">
            <a:avLst/>
          </a:prstGeom>
          <a:noFill/>
          <a:ln>
            <a:noFill/>
          </a:ln>
        </p:spPr>
        <p:txBody>
          <a:bodyPr spcFirstLastPara="1" wrap="square" lIns="91425" tIns="45700" rIns="91425" bIns="45700" anchor="ctr" anchorCtr="0">
            <a:noAutofit/>
          </a:bodyPr>
          <a:lstStyle/>
          <a:p>
            <a:pPr marL="0" marR="0" lvl="0" indent="0" rtl="0">
              <a:spcBef>
                <a:spcPts val="0"/>
              </a:spcBef>
              <a:spcAft>
                <a:spcPts val="0"/>
              </a:spcAft>
              <a:buClr>
                <a:srgbClr val="000000"/>
              </a:buClr>
              <a:buSzPts val="1600"/>
              <a:buFont typeface="Arial"/>
              <a:buNone/>
            </a:pPr>
            <a:r>
              <a:rPr lang="ja-JP" altLang="en-US" sz="4000" b="1" spc="300" dirty="0">
                <a:solidFill>
                  <a:schemeClr val="accent2"/>
                </a:solidFill>
                <a:latin typeface="BIZ UDPゴシック" panose="020B0400000000000000" pitchFamily="50" charset="-128"/>
                <a:ea typeface="BIZ UDPゴシック" panose="020B0400000000000000" pitchFamily="50" charset="-128"/>
              </a:rPr>
              <a:t>話し合って決めること大切</a:t>
            </a:r>
            <a:endParaRPr lang="en-US" altLang="ja-JP" sz="4000" b="1" spc="300" dirty="0">
              <a:solidFill>
                <a:schemeClr val="accent2"/>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4275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DBCFC936-9868-FE22-61D5-0B1383C37E37}"/>
              </a:ext>
            </a:extLst>
          </p:cNvPr>
          <p:cNvGrpSpPr/>
          <p:nvPr/>
        </p:nvGrpSpPr>
        <p:grpSpPr>
          <a:xfrm>
            <a:off x="1494506" y="3043787"/>
            <a:ext cx="7702800" cy="1472100"/>
            <a:chOff x="1265709" y="3209350"/>
            <a:chExt cx="7702800" cy="1472100"/>
          </a:xfrm>
        </p:grpSpPr>
        <p:sp>
          <p:nvSpPr>
            <p:cNvPr id="3" name="Google Shape;189;p32">
              <a:extLst>
                <a:ext uri="{FF2B5EF4-FFF2-40B4-BE49-F238E27FC236}">
                  <a16:creationId xmlns:a16="http://schemas.microsoft.com/office/drawing/2014/main" id="{6EE03876-FED5-C3C8-6820-8A412359B1DC}"/>
                </a:ext>
              </a:extLst>
            </p:cNvPr>
            <p:cNvSpPr/>
            <p:nvPr/>
          </p:nvSpPr>
          <p:spPr>
            <a:xfrm>
              <a:off x="1265709" y="3209350"/>
              <a:ext cx="7702800" cy="1472100"/>
            </a:xfrm>
            <a:prstGeom prst="rect">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4" name="Google Shape;191;p32">
              <a:extLst>
                <a:ext uri="{FF2B5EF4-FFF2-40B4-BE49-F238E27FC236}">
                  <a16:creationId xmlns:a16="http://schemas.microsoft.com/office/drawing/2014/main" id="{A7834DEC-7556-0563-2146-1A47FE419B84}"/>
                </a:ext>
              </a:extLst>
            </p:cNvPr>
            <p:cNvSpPr txBox="1"/>
            <p:nvPr/>
          </p:nvSpPr>
          <p:spPr>
            <a:xfrm>
              <a:off x="2814892" y="3232408"/>
              <a:ext cx="6011608" cy="14154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600"/>
                <a:buFont typeface="Arial"/>
                <a:buNone/>
              </a:pPr>
              <a:r>
                <a:rPr lang="ja-JP" altLang="en-US" sz="3600" b="1" spc="300" dirty="0">
                  <a:latin typeface="BIZ UDPゴシック" panose="020B0400000000000000" pitchFamily="50" charset="-128"/>
                  <a:ea typeface="BIZ UDPゴシック" panose="020B0400000000000000" pitchFamily="50" charset="-128"/>
                </a:rPr>
                <a:t>親の一括管理はダメ？</a:t>
              </a:r>
            </a:p>
          </p:txBody>
        </p:sp>
        <p:pic>
          <p:nvPicPr>
            <p:cNvPr id="5" name="図 4">
              <a:extLst>
                <a:ext uri="{FF2B5EF4-FFF2-40B4-BE49-F238E27FC236}">
                  <a16:creationId xmlns:a16="http://schemas.microsoft.com/office/drawing/2014/main" id="{5F4FDDE8-BE8E-3E5D-8DEE-EB71726D5498}"/>
                </a:ext>
              </a:extLst>
            </p:cNvPr>
            <p:cNvPicPr>
              <a:picLocks noChangeAspect="1"/>
            </p:cNvPicPr>
            <p:nvPr/>
          </p:nvPicPr>
          <p:blipFill>
            <a:blip r:embed="rId3"/>
            <a:stretch>
              <a:fillRect/>
            </a:stretch>
          </p:blipFill>
          <p:spPr>
            <a:xfrm>
              <a:off x="1659804" y="3578828"/>
              <a:ext cx="802548" cy="802548"/>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3">
          <a:extLst>
            <a:ext uri="{FF2B5EF4-FFF2-40B4-BE49-F238E27FC236}">
              <a16:creationId xmlns:a16="http://schemas.microsoft.com/office/drawing/2014/main" id="{55624AAB-905F-5D2D-832B-2AACD91E3A3F}"/>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CCE9ED14-9C4A-B456-1933-A4590ED8ECBD}"/>
              </a:ext>
            </a:extLst>
          </p:cNvPr>
          <p:cNvGrpSpPr/>
          <p:nvPr/>
        </p:nvGrpSpPr>
        <p:grpSpPr>
          <a:xfrm>
            <a:off x="1000772" y="1284473"/>
            <a:ext cx="4954715" cy="946907"/>
            <a:chOff x="1265709" y="3209350"/>
            <a:chExt cx="7702800" cy="1472100"/>
          </a:xfrm>
        </p:grpSpPr>
        <p:sp>
          <p:nvSpPr>
            <p:cNvPr id="7" name="Google Shape;189;p32">
              <a:extLst>
                <a:ext uri="{FF2B5EF4-FFF2-40B4-BE49-F238E27FC236}">
                  <a16:creationId xmlns:a16="http://schemas.microsoft.com/office/drawing/2014/main" id="{646A3734-9EB4-2BB4-91CC-7CEC5955BDAE}"/>
                </a:ext>
              </a:extLst>
            </p:cNvPr>
            <p:cNvSpPr/>
            <p:nvPr/>
          </p:nvSpPr>
          <p:spPr>
            <a:xfrm>
              <a:off x="1265709" y="3209350"/>
              <a:ext cx="7702800" cy="1472100"/>
            </a:xfrm>
            <a:prstGeom prst="rect">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8" name="Google Shape;191;p32">
              <a:extLst>
                <a:ext uri="{FF2B5EF4-FFF2-40B4-BE49-F238E27FC236}">
                  <a16:creationId xmlns:a16="http://schemas.microsoft.com/office/drawing/2014/main" id="{1C0A441F-5412-7F52-A490-5028F46C9814}"/>
                </a:ext>
              </a:extLst>
            </p:cNvPr>
            <p:cNvSpPr txBox="1"/>
            <p:nvPr/>
          </p:nvSpPr>
          <p:spPr>
            <a:xfrm>
              <a:off x="2814892" y="3232408"/>
              <a:ext cx="6011608" cy="14154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600"/>
                <a:buFont typeface="Arial"/>
                <a:buNone/>
              </a:pPr>
              <a:r>
                <a:rPr lang="ja-JP" altLang="en-US" sz="2400" b="1" spc="300" dirty="0">
                  <a:latin typeface="BIZ UDPゴシック" panose="020B0400000000000000" pitchFamily="50" charset="-128"/>
                  <a:ea typeface="BIZ UDPゴシック" panose="020B0400000000000000" pitchFamily="50" charset="-128"/>
                </a:rPr>
                <a:t>親の一括管理はダメ？</a:t>
              </a:r>
            </a:p>
          </p:txBody>
        </p:sp>
        <p:pic>
          <p:nvPicPr>
            <p:cNvPr id="9" name="図 8">
              <a:extLst>
                <a:ext uri="{FF2B5EF4-FFF2-40B4-BE49-F238E27FC236}">
                  <a16:creationId xmlns:a16="http://schemas.microsoft.com/office/drawing/2014/main" id="{96C4FE9E-7D71-EEBC-F491-05431996800D}"/>
                </a:ext>
              </a:extLst>
            </p:cNvPr>
            <p:cNvPicPr>
              <a:picLocks noChangeAspect="1"/>
            </p:cNvPicPr>
            <p:nvPr/>
          </p:nvPicPr>
          <p:blipFill>
            <a:blip r:embed="rId3"/>
            <a:stretch>
              <a:fillRect/>
            </a:stretch>
          </p:blipFill>
          <p:spPr>
            <a:xfrm>
              <a:off x="1659804" y="3578828"/>
              <a:ext cx="802548" cy="802548"/>
            </a:xfrm>
            <a:prstGeom prst="rect">
              <a:avLst/>
            </a:prstGeom>
          </p:spPr>
        </p:pic>
      </p:grpSp>
      <p:sp>
        <p:nvSpPr>
          <p:cNvPr id="10" name="矢印: 右 9">
            <a:extLst>
              <a:ext uri="{FF2B5EF4-FFF2-40B4-BE49-F238E27FC236}">
                <a16:creationId xmlns:a16="http://schemas.microsoft.com/office/drawing/2014/main" id="{23622F4D-7158-F89D-2811-C8AC9794B796}"/>
              </a:ext>
            </a:extLst>
          </p:cNvPr>
          <p:cNvSpPr/>
          <p:nvPr/>
        </p:nvSpPr>
        <p:spPr>
          <a:xfrm>
            <a:off x="1512484" y="2983385"/>
            <a:ext cx="465852" cy="549467"/>
          </a:xfrm>
          <a:prstGeom prst="rightArrow">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dirty="0">
              <a:solidFill>
                <a:srgbClr val="F4A169"/>
              </a:solidFill>
            </a:endParaRPr>
          </a:p>
        </p:txBody>
      </p:sp>
      <p:sp>
        <p:nvSpPr>
          <p:cNvPr id="11" name="Google Shape;191;p32">
            <a:extLst>
              <a:ext uri="{FF2B5EF4-FFF2-40B4-BE49-F238E27FC236}">
                <a16:creationId xmlns:a16="http://schemas.microsoft.com/office/drawing/2014/main" id="{C3F5BD52-8DE9-FB03-1195-B30BC49049A0}"/>
              </a:ext>
            </a:extLst>
          </p:cNvPr>
          <p:cNvSpPr txBox="1"/>
          <p:nvPr/>
        </p:nvSpPr>
        <p:spPr>
          <a:xfrm>
            <a:off x="2084485" y="2661505"/>
            <a:ext cx="7559313" cy="1118332"/>
          </a:xfrm>
          <a:prstGeom prst="rect">
            <a:avLst/>
          </a:prstGeom>
          <a:noFill/>
          <a:ln>
            <a:noFill/>
          </a:ln>
        </p:spPr>
        <p:txBody>
          <a:bodyPr spcFirstLastPara="1" wrap="square" lIns="91425" tIns="45700" rIns="91425" bIns="45700" anchor="ctr" anchorCtr="0">
            <a:noAutofit/>
          </a:bodyPr>
          <a:lstStyle/>
          <a:p>
            <a:pPr marL="0" marR="0" lvl="0" indent="0" rtl="0">
              <a:spcBef>
                <a:spcPts val="0"/>
              </a:spcBef>
              <a:spcAft>
                <a:spcPts val="0"/>
              </a:spcAft>
              <a:buClr>
                <a:srgbClr val="000000"/>
              </a:buClr>
              <a:buSzPts val="1600"/>
              <a:buFont typeface="Arial"/>
              <a:buNone/>
            </a:pPr>
            <a:r>
              <a:rPr lang="ja-JP" altLang="en-US" sz="4000" b="1" spc="300" dirty="0">
                <a:solidFill>
                  <a:schemeClr val="accent2"/>
                </a:solidFill>
                <a:latin typeface="BIZ UDPゴシック" panose="020B0400000000000000" pitchFamily="50" charset="-128"/>
                <a:ea typeface="BIZ UDPゴシック" panose="020B0400000000000000" pitchFamily="50" charset="-128"/>
              </a:rPr>
              <a:t>子どもが納得しているなら</a:t>
            </a:r>
            <a:r>
              <a:rPr lang="en-US" altLang="ja-JP" sz="4000" b="1" spc="300" dirty="0">
                <a:solidFill>
                  <a:schemeClr val="accent2"/>
                </a:solidFill>
                <a:latin typeface="BIZ UDPゴシック" panose="020B0400000000000000" pitchFamily="50" charset="-128"/>
                <a:ea typeface="BIZ UDPゴシック" panose="020B0400000000000000" pitchFamily="50" charset="-128"/>
              </a:rPr>
              <a:t>OK</a:t>
            </a:r>
          </a:p>
        </p:txBody>
      </p:sp>
      <p:pic>
        <p:nvPicPr>
          <p:cNvPr id="12" name="図 11">
            <a:extLst>
              <a:ext uri="{FF2B5EF4-FFF2-40B4-BE49-F238E27FC236}">
                <a16:creationId xmlns:a16="http://schemas.microsoft.com/office/drawing/2014/main" id="{C81C39B1-4C59-B54C-E810-9793468BF88A}"/>
              </a:ext>
            </a:extLst>
          </p:cNvPr>
          <p:cNvPicPr>
            <a:picLocks noChangeAspect="1"/>
          </p:cNvPicPr>
          <p:nvPr/>
        </p:nvPicPr>
        <p:blipFill>
          <a:blip r:embed="rId4"/>
          <a:stretch>
            <a:fillRect/>
          </a:stretch>
        </p:blipFill>
        <p:spPr>
          <a:xfrm flipH="1">
            <a:off x="4580082" y="4916348"/>
            <a:ext cx="1084289" cy="1727715"/>
          </a:xfrm>
          <a:prstGeom prst="rect">
            <a:avLst/>
          </a:prstGeom>
        </p:spPr>
      </p:pic>
      <p:sp>
        <p:nvSpPr>
          <p:cNvPr id="13" name="吹き出し: 円形 12">
            <a:extLst>
              <a:ext uri="{FF2B5EF4-FFF2-40B4-BE49-F238E27FC236}">
                <a16:creationId xmlns:a16="http://schemas.microsoft.com/office/drawing/2014/main" id="{C941BD63-A79F-F4C0-F082-0C8F2AF503C3}"/>
              </a:ext>
            </a:extLst>
          </p:cNvPr>
          <p:cNvSpPr/>
          <p:nvPr/>
        </p:nvSpPr>
        <p:spPr>
          <a:xfrm>
            <a:off x="5864141" y="4727816"/>
            <a:ext cx="1084289" cy="701978"/>
          </a:xfrm>
          <a:prstGeom prst="wedgeEllipseCallout">
            <a:avLst>
              <a:gd name="adj1" fmla="val -50710"/>
              <a:gd name="adj2" fmla="val 40501"/>
            </a:avLst>
          </a:prstGeom>
          <a:solidFill>
            <a:schemeClr val="bg1"/>
          </a:solidFill>
          <a:ln w="38100">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pc="300" dirty="0">
                <a:solidFill>
                  <a:schemeClr val="bg1">
                    <a:lumMod val="50000"/>
                  </a:schemeClr>
                </a:solidFill>
                <a:latin typeface="BIZ UDPゴシック" panose="020B0400000000000000" pitchFamily="50" charset="-128"/>
                <a:ea typeface="BIZ UDPゴシック" panose="020B0400000000000000" pitchFamily="50" charset="-128"/>
              </a:rPr>
              <a:t>OK</a:t>
            </a:r>
            <a:r>
              <a:rPr kumimoji="1" lang="ja-JP" altLang="en-US" spc="300" dirty="0">
                <a:solidFill>
                  <a:schemeClr val="bg1">
                    <a:lumMod val="50000"/>
                  </a:schemeClr>
                </a:solidFill>
                <a:latin typeface="BIZ UDPゴシック" panose="020B0400000000000000" pitchFamily="50" charset="-128"/>
                <a:ea typeface="BIZ UDPゴシック" panose="020B0400000000000000" pitchFamily="50" charset="-128"/>
              </a:rPr>
              <a:t>！</a:t>
            </a:r>
          </a:p>
        </p:txBody>
      </p:sp>
    </p:spTree>
    <p:extLst>
      <p:ext uri="{BB962C8B-B14F-4D97-AF65-F5344CB8AC3E}">
        <p14:creationId xmlns:p14="http://schemas.microsoft.com/office/powerpoint/2010/main" val="2034950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5"/>
          <p:cNvSpPr txBox="1">
            <a:spLocks noGrp="1"/>
          </p:cNvSpPr>
          <p:nvPr>
            <p:ph type="title"/>
          </p:nvPr>
        </p:nvSpPr>
        <p:spPr>
          <a:xfrm>
            <a:off x="304706" y="1546549"/>
            <a:ext cx="10082400" cy="4032000"/>
          </a:xfrm>
          <a:prstGeom prst="rect">
            <a:avLst/>
          </a:prstGeom>
          <a:noFill/>
          <a:ln>
            <a:noFill/>
          </a:ln>
        </p:spPr>
        <p:txBody>
          <a:bodyPr spcFirstLastPara="1" wrap="square" lIns="91425" tIns="45700" rIns="91425" bIns="45700" anchor="ctr" anchorCtr="0">
            <a:noAutofit/>
          </a:bodyPr>
          <a:lstStyle/>
          <a:p>
            <a:pPr marL="0" lvl="0" indent="0" algn="ctr" rtl="0">
              <a:lnSpc>
                <a:spcPct val="150000"/>
              </a:lnSpc>
              <a:spcBef>
                <a:spcPts val="0"/>
              </a:spcBef>
              <a:spcAft>
                <a:spcPts val="0"/>
              </a:spcAft>
              <a:buClr>
                <a:schemeClr val="dk1"/>
              </a:buClr>
              <a:buSzPts val="4400"/>
              <a:buFont typeface="Arial"/>
              <a:buNone/>
            </a:pPr>
            <a:r>
              <a:rPr lang="ja" sz="4000" b="1" dirty="0"/>
              <a:t>本当に大切なことは子どもたちが</a:t>
            </a:r>
            <a:br>
              <a:rPr lang="ja" sz="4000" b="1" dirty="0"/>
            </a:br>
            <a:r>
              <a:rPr lang="ja" b="1" dirty="0"/>
              <a:t>適切な金銭感覚</a:t>
            </a:r>
            <a:r>
              <a:rPr lang="ja" sz="4000" b="1" dirty="0"/>
              <a:t>を養い、</a:t>
            </a:r>
            <a:br>
              <a:rPr lang="ja" sz="4000" b="1" dirty="0"/>
            </a:br>
            <a:r>
              <a:rPr lang="ja" b="1" dirty="0"/>
              <a:t>お金</a:t>
            </a:r>
            <a:r>
              <a:rPr lang="ja" sz="4000" b="1" dirty="0"/>
              <a:t>の</a:t>
            </a:r>
            <a:r>
              <a:rPr lang="ja" b="1" dirty="0"/>
              <a:t>本質</a:t>
            </a:r>
            <a:r>
              <a:rPr lang="ja" sz="4000" b="1" dirty="0"/>
              <a:t>を</a:t>
            </a:r>
            <a:r>
              <a:rPr lang="ja" b="1" dirty="0"/>
              <a:t>理解</a:t>
            </a:r>
            <a:r>
              <a:rPr lang="ja" sz="4000" b="1" dirty="0"/>
              <a:t>すること</a:t>
            </a:r>
            <a:endParaRPr sz="4000" b="1" dirty="0"/>
          </a:p>
        </p:txBody>
      </p:sp>
      <p:sp>
        <p:nvSpPr>
          <p:cNvPr id="232" name="Google Shape;232;p35"/>
          <p:cNvSpPr txBox="1"/>
          <p:nvPr/>
        </p:nvSpPr>
        <p:spPr>
          <a:xfrm>
            <a:off x="752496" y="1165999"/>
            <a:ext cx="1194600" cy="4563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FFFF"/>
              </a:buClr>
              <a:buSzPts val="1600"/>
              <a:buFont typeface="Arial"/>
              <a:buNone/>
            </a:pPr>
            <a:r>
              <a:rPr lang="ja"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Merit 3</a:t>
            </a:r>
            <a:endParaRPr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233" name="Google Shape;233;p35"/>
          <p:cNvSpPr txBox="1"/>
          <p:nvPr/>
        </p:nvSpPr>
        <p:spPr>
          <a:xfrm>
            <a:off x="904896" y="1318399"/>
            <a:ext cx="1194600" cy="4563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FFFF"/>
              </a:buClr>
              <a:buSzPts val="1600"/>
              <a:buFont typeface="Arial"/>
              <a:buNone/>
            </a:pPr>
            <a:r>
              <a:rPr lang="ja"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Merit 3</a:t>
            </a:r>
            <a:endParaRPr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grpSp>
        <p:nvGrpSpPr>
          <p:cNvPr id="2" name="グループ化 1">
            <a:extLst>
              <a:ext uri="{FF2B5EF4-FFF2-40B4-BE49-F238E27FC236}">
                <a16:creationId xmlns:a16="http://schemas.microsoft.com/office/drawing/2014/main" id="{5284FF84-B143-632E-7F62-C5B2C6D0B74B}"/>
              </a:ext>
            </a:extLst>
          </p:cNvPr>
          <p:cNvGrpSpPr/>
          <p:nvPr/>
        </p:nvGrpSpPr>
        <p:grpSpPr>
          <a:xfrm>
            <a:off x="1640592" y="1318398"/>
            <a:ext cx="792696" cy="890453"/>
            <a:chOff x="1222608" y="941848"/>
            <a:chExt cx="1211495" cy="1360898"/>
          </a:xfrm>
        </p:grpSpPr>
        <p:pic>
          <p:nvPicPr>
            <p:cNvPr id="234" name="Google Shape;234;p35"/>
            <p:cNvPicPr preferRelativeResize="0"/>
            <p:nvPr/>
          </p:nvPicPr>
          <p:blipFill rotWithShape="1">
            <a:blip r:embed="rId3">
              <a:alphaModFix/>
            </a:blip>
            <a:srcRect/>
            <a:stretch/>
          </p:blipFill>
          <p:spPr>
            <a:xfrm>
              <a:off x="1222608" y="941848"/>
              <a:ext cx="1211495" cy="1360898"/>
            </a:xfrm>
            <a:prstGeom prst="rect">
              <a:avLst/>
            </a:prstGeom>
            <a:noFill/>
            <a:ln>
              <a:noFill/>
            </a:ln>
          </p:spPr>
        </p:pic>
        <p:sp>
          <p:nvSpPr>
            <p:cNvPr id="235" name="Google Shape;235;p35"/>
            <p:cNvSpPr txBox="1"/>
            <p:nvPr/>
          </p:nvSpPr>
          <p:spPr>
            <a:xfrm>
              <a:off x="1291125" y="1345282"/>
              <a:ext cx="1078992" cy="319200"/>
            </a:xfrm>
            <a:prstGeom prst="rect">
              <a:avLst/>
            </a:prstGeom>
            <a:noFill/>
            <a:ln>
              <a:noFill/>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Clr>
                  <a:srgbClr val="FFFFFF"/>
                </a:buClr>
                <a:buSzPts val="1600"/>
                <a:buFont typeface="Arial"/>
                <a:buNone/>
              </a:pPr>
              <a:r>
                <a:rPr lang="ja" sz="12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point </a:t>
              </a:r>
              <a:endParaRPr sz="1200" dirty="0">
                <a:latin typeface="BIZ UDPゴシック" panose="020B0400000000000000" pitchFamily="50" charset="-128"/>
                <a:ea typeface="BIZ UDPゴシック" panose="020B0400000000000000" pitchFamily="50" charset="-128"/>
              </a:endParaRPr>
            </a:p>
          </p:txBody>
        </p:sp>
      </p:grpSp>
      <p:cxnSp>
        <p:nvCxnSpPr>
          <p:cNvPr id="3" name="直線コネクタ 2">
            <a:extLst>
              <a:ext uri="{FF2B5EF4-FFF2-40B4-BE49-F238E27FC236}">
                <a16:creationId xmlns:a16="http://schemas.microsoft.com/office/drawing/2014/main" id="{E92D02FF-F242-9D72-FB7A-DAC7EFDD401F}"/>
              </a:ext>
            </a:extLst>
          </p:cNvPr>
          <p:cNvCxnSpPr>
            <a:cxnSpLocks/>
          </p:cNvCxnSpPr>
          <p:nvPr/>
        </p:nvCxnSpPr>
        <p:spPr>
          <a:xfrm>
            <a:off x="2405134" y="3889664"/>
            <a:ext cx="4025162" cy="0"/>
          </a:xfrm>
          <a:prstGeom prst="line">
            <a:avLst/>
          </a:prstGeom>
          <a:ln w="38100">
            <a:solidFill>
              <a:srgbClr val="F7B264"/>
            </a:solidFill>
          </a:ln>
        </p:spPr>
        <p:style>
          <a:lnRef idx="1">
            <a:schemeClr val="accent1"/>
          </a:lnRef>
          <a:fillRef idx="0">
            <a:schemeClr val="accent1"/>
          </a:fillRef>
          <a:effectRef idx="0">
            <a:schemeClr val="accent1"/>
          </a:effectRef>
          <a:fontRef idx="minor">
            <a:schemeClr val="tx1"/>
          </a:fontRef>
        </p:style>
      </p:cxnSp>
      <p:cxnSp>
        <p:nvCxnSpPr>
          <p:cNvPr id="4" name="直線コネクタ 3">
            <a:extLst>
              <a:ext uri="{FF2B5EF4-FFF2-40B4-BE49-F238E27FC236}">
                <a16:creationId xmlns:a16="http://schemas.microsoft.com/office/drawing/2014/main" id="{1D70627D-DC0B-AEC6-0141-74A54380ABFD}"/>
              </a:ext>
            </a:extLst>
          </p:cNvPr>
          <p:cNvCxnSpPr>
            <a:cxnSpLocks/>
          </p:cNvCxnSpPr>
          <p:nvPr/>
        </p:nvCxnSpPr>
        <p:spPr>
          <a:xfrm>
            <a:off x="2099496" y="4926967"/>
            <a:ext cx="4556943" cy="0"/>
          </a:xfrm>
          <a:prstGeom prst="line">
            <a:avLst/>
          </a:prstGeom>
          <a:ln w="38100">
            <a:solidFill>
              <a:srgbClr val="F7B2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1">
          <a:extLst>
            <a:ext uri="{FF2B5EF4-FFF2-40B4-BE49-F238E27FC236}">
              <a16:creationId xmlns:a16="http://schemas.microsoft.com/office/drawing/2014/main" id="{E9A21253-D51C-44B3-EB7B-CF704ECA2EE3}"/>
            </a:ext>
          </a:extLst>
        </p:cNvPr>
        <p:cNvGrpSpPr/>
        <p:nvPr/>
      </p:nvGrpSpPr>
      <p:grpSpPr>
        <a:xfrm>
          <a:off x="0" y="0"/>
          <a:ext cx="0" cy="0"/>
          <a:chOff x="0" y="0"/>
          <a:chExt cx="0" cy="0"/>
        </a:xfrm>
      </p:grpSpPr>
      <p:sp>
        <p:nvSpPr>
          <p:cNvPr id="142" name="Google Shape;142;p27">
            <a:extLst>
              <a:ext uri="{FF2B5EF4-FFF2-40B4-BE49-F238E27FC236}">
                <a16:creationId xmlns:a16="http://schemas.microsoft.com/office/drawing/2014/main" id="{46D6C007-600E-6BE5-AB3D-652A4FCCF47E}"/>
              </a:ext>
            </a:extLst>
          </p:cNvPr>
          <p:cNvSpPr txBox="1"/>
          <p:nvPr/>
        </p:nvSpPr>
        <p:spPr>
          <a:xfrm>
            <a:off x="1336900" y="459243"/>
            <a:ext cx="58599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ja" sz="3000" b="1" spc="300" dirty="0">
                <a:solidFill>
                  <a:schemeClr val="tx1"/>
                </a:solidFill>
                <a:latin typeface="BIZ UDPゴシック" panose="020B0400000000000000" pitchFamily="50" charset="-128"/>
                <a:ea typeface="BIZ UDPゴシック" panose="020B0400000000000000" pitchFamily="50" charset="-128"/>
              </a:rPr>
              <a:t>４〜６歳のお年玉事情</a:t>
            </a:r>
            <a:endParaRPr sz="3000" b="1" i="0" u="none" strike="noStrike" cap="none" spc="300" dirty="0">
              <a:solidFill>
                <a:schemeClr val="tx1"/>
              </a:solidFill>
              <a:latin typeface="BIZ UDPゴシック" panose="020B0400000000000000" pitchFamily="50" charset="-128"/>
              <a:ea typeface="BIZ UDPゴシック" panose="020B0400000000000000" pitchFamily="50" charset="-128"/>
            </a:endParaRPr>
          </a:p>
        </p:txBody>
      </p:sp>
      <p:sp>
        <p:nvSpPr>
          <p:cNvPr id="143" name="Google Shape;143;p27">
            <a:extLst>
              <a:ext uri="{FF2B5EF4-FFF2-40B4-BE49-F238E27FC236}">
                <a16:creationId xmlns:a16="http://schemas.microsoft.com/office/drawing/2014/main" id="{EAAD52DE-3CB8-114A-D84E-B8E1C79D6AA7}"/>
              </a:ext>
            </a:extLst>
          </p:cNvPr>
          <p:cNvSpPr txBox="1"/>
          <p:nvPr/>
        </p:nvSpPr>
        <p:spPr>
          <a:xfrm>
            <a:off x="-41794" y="5766342"/>
            <a:ext cx="10775400" cy="1077178"/>
          </a:xfrm>
          <a:prstGeom prst="rect">
            <a:avLst/>
          </a:prstGeom>
          <a:noFill/>
          <a:ln>
            <a:noFill/>
          </a:ln>
        </p:spPr>
        <p:txBody>
          <a:bodyPr spcFirstLastPara="1" wrap="square" lIns="91425" tIns="45700" rIns="91425" bIns="45700" anchor="ctr" anchorCtr="0">
            <a:spAutoFit/>
          </a:bodyPr>
          <a:lstStyle/>
          <a:p>
            <a:pPr marL="0" lvl="0" indent="0" algn="ctr" rtl="0">
              <a:spcBef>
                <a:spcPts val="0"/>
              </a:spcBef>
              <a:spcAft>
                <a:spcPts val="0"/>
              </a:spcAft>
              <a:buClr>
                <a:schemeClr val="dk1"/>
              </a:buClr>
              <a:buSzPts val="1100"/>
              <a:buFont typeface="Arial"/>
              <a:buNone/>
            </a:pPr>
            <a:r>
              <a:rPr lang="ja" sz="2400" b="1" spc="300" dirty="0">
                <a:solidFill>
                  <a:schemeClr val="dk1"/>
                </a:solidFill>
                <a:latin typeface="BIZ UDPゴシック" panose="020B0400000000000000" pitchFamily="50" charset="-128"/>
                <a:ea typeface="BIZ UDPゴシック" panose="020B0400000000000000" pitchFamily="50" charset="-128"/>
              </a:rPr>
              <a:t>全体平均約</a:t>
            </a:r>
            <a:r>
              <a:rPr lang="ja" sz="3200" b="1" spc="300" dirty="0">
                <a:solidFill>
                  <a:schemeClr val="dk1"/>
                </a:solidFill>
                <a:latin typeface="BIZ UDPゴシック" panose="020B0400000000000000" pitchFamily="50" charset="-128"/>
                <a:ea typeface="BIZ UDPゴシック" panose="020B0400000000000000" pitchFamily="50" charset="-128"/>
              </a:rPr>
              <a:t>15,000</a:t>
            </a:r>
            <a:r>
              <a:rPr lang="ja" sz="2400" b="1" spc="300" dirty="0">
                <a:solidFill>
                  <a:schemeClr val="dk1"/>
                </a:solidFill>
                <a:latin typeface="BIZ UDPゴシック" panose="020B0400000000000000" pitchFamily="50" charset="-128"/>
                <a:ea typeface="BIZ UDPゴシック" panose="020B0400000000000000" pitchFamily="50" charset="-128"/>
              </a:rPr>
              <a:t>円</a:t>
            </a:r>
            <a:endParaRPr sz="2400" b="1" spc="300" dirty="0">
              <a:solidFill>
                <a:schemeClr val="dk1"/>
              </a:solidFill>
              <a:latin typeface="BIZ UDPゴシック" panose="020B0400000000000000" pitchFamily="50" charset="-128"/>
              <a:ea typeface="BIZ UDPゴシック" panose="020B0400000000000000" pitchFamily="50" charset="-128"/>
            </a:endParaRPr>
          </a:p>
          <a:p>
            <a:pPr marL="0" lvl="0" indent="0" algn="ctr" rtl="0">
              <a:spcBef>
                <a:spcPts val="0"/>
              </a:spcBef>
              <a:spcAft>
                <a:spcPts val="0"/>
              </a:spcAft>
              <a:buClr>
                <a:schemeClr val="dk1"/>
              </a:buClr>
              <a:buSzPts val="1100"/>
              <a:buFont typeface="Arial"/>
              <a:buNone/>
            </a:pPr>
            <a:r>
              <a:rPr lang="ja" sz="2400" b="1" spc="300" dirty="0">
                <a:solidFill>
                  <a:schemeClr val="dk1"/>
                </a:solidFill>
                <a:latin typeface="BIZ UDPゴシック" panose="020B0400000000000000" pitchFamily="50" charset="-128"/>
                <a:ea typeface="BIZ UDPゴシック" panose="020B0400000000000000" pitchFamily="50" charset="-128"/>
              </a:rPr>
              <a:t>「お年玉なし」という回答が</a:t>
            </a:r>
            <a:r>
              <a:rPr lang="ja" sz="3200" b="1" spc="300" dirty="0">
                <a:solidFill>
                  <a:schemeClr val="dk1"/>
                </a:solidFill>
                <a:latin typeface="BIZ UDPゴシック" panose="020B0400000000000000" pitchFamily="50" charset="-128"/>
                <a:ea typeface="BIZ UDPゴシック" panose="020B0400000000000000" pitchFamily="50" charset="-128"/>
              </a:rPr>
              <a:t>11.0</a:t>
            </a:r>
            <a:r>
              <a:rPr lang="ja" sz="2000" b="1" spc="300" dirty="0">
                <a:solidFill>
                  <a:schemeClr val="dk1"/>
                </a:solidFill>
                <a:latin typeface="BIZ UDPゴシック" panose="020B0400000000000000" pitchFamily="50" charset="-128"/>
                <a:ea typeface="BIZ UDPゴシック" panose="020B0400000000000000" pitchFamily="50" charset="-128"/>
              </a:rPr>
              <a:t>%</a:t>
            </a:r>
            <a:endParaRPr sz="2400" b="1" spc="300" dirty="0">
              <a:solidFill>
                <a:schemeClr val="dk1"/>
              </a:solidFill>
              <a:latin typeface="BIZ UDPゴシック" panose="020B0400000000000000" pitchFamily="50" charset="-128"/>
              <a:ea typeface="BIZ UDPゴシック" panose="020B0400000000000000" pitchFamily="50" charset="-128"/>
            </a:endParaRPr>
          </a:p>
        </p:txBody>
      </p:sp>
      <p:pic>
        <p:nvPicPr>
          <p:cNvPr id="144" name="Google Shape;144;p27">
            <a:extLst>
              <a:ext uri="{FF2B5EF4-FFF2-40B4-BE49-F238E27FC236}">
                <a16:creationId xmlns:a16="http://schemas.microsoft.com/office/drawing/2014/main" id="{7246A6FF-D353-8C24-ECB3-3F52F1AE0748}"/>
              </a:ext>
            </a:extLst>
          </p:cNvPr>
          <p:cNvPicPr preferRelativeResize="0"/>
          <p:nvPr/>
        </p:nvPicPr>
        <p:blipFill rotWithShape="1">
          <a:blip r:embed="rId3">
            <a:alphaModFix/>
          </a:blip>
          <a:srcRect/>
          <a:stretch/>
        </p:blipFill>
        <p:spPr>
          <a:xfrm>
            <a:off x="636655" y="459243"/>
            <a:ext cx="554100" cy="554100"/>
          </a:xfrm>
          <a:prstGeom prst="rect">
            <a:avLst/>
          </a:prstGeom>
          <a:noFill/>
          <a:ln>
            <a:noFill/>
          </a:ln>
        </p:spPr>
      </p:pic>
      <p:cxnSp>
        <p:nvCxnSpPr>
          <p:cNvPr id="3" name="直線コネクタ 2">
            <a:extLst>
              <a:ext uri="{FF2B5EF4-FFF2-40B4-BE49-F238E27FC236}">
                <a16:creationId xmlns:a16="http://schemas.microsoft.com/office/drawing/2014/main" id="{D79FAD97-E92F-B02B-2FBB-04F264CB0467}"/>
              </a:ext>
            </a:extLst>
          </p:cNvPr>
          <p:cNvCxnSpPr>
            <a:cxnSpLocks/>
          </p:cNvCxnSpPr>
          <p:nvPr/>
        </p:nvCxnSpPr>
        <p:spPr>
          <a:xfrm>
            <a:off x="547755" y="1123456"/>
            <a:ext cx="6119745" cy="0"/>
          </a:xfrm>
          <a:prstGeom prst="line">
            <a:avLst/>
          </a:prstGeom>
          <a:ln w="57150">
            <a:solidFill>
              <a:srgbClr val="F7B264"/>
            </a:solidFill>
          </a:ln>
        </p:spPr>
        <p:style>
          <a:lnRef idx="1">
            <a:schemeClr val="accent1"/>
          </a:lnRef>
          <a:fillRef idx="0">
            <a:schemeClr val="accent1"/>
          </a:fillRef>
          <a:effectRef idx="0">
            <a:schemeClr val="accent1"/>
          </a:effectRef>
          <a:fontRef idx="minor">
            <a:schemeClr val="tx1"/>
          </a:fontRef>
        </p:style>
      </p:cxnSp>
      <p:sp>
        <p:nvSpPr>
          <p:cNvPr id="145" name="Google Shape;145;p27">
            <a:extLst>
              <a:ext uri="{FF2B5EF4-FFF2-40B4-BE49-F238E27FC236}">
                <a16:creationId xmlns:a16="http://schemas.microsoft.com/office/drawing/2014/main" id="{763B8396-9175-706F-3CE5-1ED7E2D25C61}"/>
              </a:ext>
            </a:extLst>
          </p:cNvPr>
          <p:cNvSpPr txBox="1"/>
          <p:nvPr/>
        </p:nvSpPr>
        <p:spPr>
          <a:xfrm>
            <a:off x="8210141" y="7039031"/>
            <a:ext cx="3818100" cy="30774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800" dirty="0">
                <a:solidFill>
                  <a:srgbClr val="666666"/>
                </a:solidFill>
                <a:latin typeface="BIZ UDPゴシック" panose="020B0400000000000000" pitchFamily="50" charset="-128"/>
                <a:ea typeface="BIZ UDPゴシック" panose="020B0400000000000000" pitchFamily="50" charset="-128"/>
              </a:rPr>
              <a:t>幼児白書 　 2022年9月調査</a:t>
            </a:r>
            <a:endParaRPr sz="800" dirty="0">
              <a:solidFill>
                <a:srgbClr val="666666"/>
              </a:solidFill>
              <a:latin typeface="BIZ UDPゴシック" panose="020B0400000000000000" pitchFamily="50" charset="-128"/>
              <a:ea typeface="BIZ UDPゴシック" panose="020B0400000000000000" pitchFamily="50" charset="-128"/>
            </a:endParaRPr>
          </a:p>
        </p:txBody>
      </p:sp>
      <p:graphicFrame>
        <p:nvGraphicFramePr>
          <p:cNvPr id="13" name="グラフ 12">
            <a:extLst>
              <a:ext uri="{FF2B5EF4-FFF2-40B4-BE49-F238E27FC236}">
                <a16:creationId xmlns:a16="http://schemas.microsoft.com/office/drawing/2014/main" id="{71F837A8-C1B9-B8F9-DBD5-F38965330421}"/>
              </a:ext>
            </a:extLst>
          </p:cNvPr>
          <p:cNvGraphicFramePr/>
          <p:nvPr>
            <p:extLst>
              <p:ext uri="{D42A27DB-BD31-4B8C-83A1-F6EECF244321}">
                <p14:modId xmlns:p14="http://schemas.microsoft.com/office/powerpoint/2010/main" val="953770326"/>
              </p:ext>
            </p:extLst>
          </p:nvPr>
        </p:nvGraphicFramePr>
        <p:xfrm>
          <a:off x="1369008" y="1254743"/>
          <a:ext cx="7691379" cy="4511593"/>
        </p:xfrm>
        <a:graphic>
          <a:graphicData uri="http://schemas.openxmlformats.org/drawingml/2006/chart">
            <c:chart xmlns:c="http://schemas.openxmlformats.org/drawingml/2006/chart" xmlns:r="http://schemas.openxmlformats.org/officeDocument/2006/relationships" r:id="rId4"/>
          </a:graphicData>
        </a:graphic>
      </p:graphicFrame>
      <p:sp>
        <p:nvSpPr>
          <p:cNvPr id="6" name="四角形: 角を丸くする 5">
            <a:extLst>
              <a:ext uri="{FF2B5EF4-FFF2-40B4-BE49-F238E27FC236}">
                <a16:creationId xmlns:a16="http://schemas.microsoft.com/office/drawing/2014/main" id="{1AFA5BD7-7F07-A37A-9FD8-5EBF496762D7}"/>
              </a:ext>
            </a:extLst>
          </p:cNvPr>
          <p:cNvSpPr/>
          <p:nvPr/>
        </p:nvSpPr>
        <p:spPr>
          <a:xfrm>
            <a:off x="8030435" y="2199640"/>
            <a:ext cx="930685" cy="612140"/>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Google Shape;153;p28">
            <a:extLst>
              <a:ext uri="{FF2B5EF4-FFF2-40B4-BE49-F238E27FC236}">
                <a16:creationId xmlns:a16="http://schemas.microsoft.com/office/drawing/2014/main" id="{22FBC2CD-D6D7-693D-B0B8-46F37A08F9EF}"/>
              </a:ext>
            </a:extLst>
          </p:cNvPr>
          <p:cNvSpPr txBox="1"/>
          <p:nvPr/>
        </p:nvSpPr>
        <p:spPr>
          <a:xfrm>
            <a:off x="8344320" y="5651441"/>
            <a:ext cx="893196" cy="246181"/>
          </a:xfrm>
          <a:prstGeom prst="rect">
            <a:avLst/>
          </a:prstGeom>
          <a:noFill/>
          <a:ln>
            <a:noFill/>
          </a:ln>
        </p:spPr>
        <p:txBody>
          <a:bodyPr spcFirstLastPara="1" wrap="square" lIns="91425" tIns="45700" rIns="91425" bIns="45700" anchor="ctr" anchorCtr="0">
            <a:spAutoFit/>
          </a:bodyPr>
          <a:lstStyle/>
          <a:p>
            <a:pPr marL="0" lvl="0" indent="0" algn="ctr" rtl="0">
              <a:spcBef>
                <a:spcPts val="0"/>
              </a:spcBef>
              <a:spcAft>
                <a:spcPts val="0"/>
              </a:spcAft>
              <a:buClr>
                <a:schemeClr val="dk1"/>
              </a:buClr>
              <a:buSzPts val="1100"/>
              <a:buFont typeface="Arial"/>
              <a:buNone/>
            </a:pPr>
            <a:r>
              <a:rPr lang="ja-JP" altLang="en-US" sz="1000" b="1" spc="300" dirty="0">
                <a:solidFill>
                  <a:schemeClr val="dk1"/>
                </a:solidFill>
                <a:latin typeface="BIZ UDPゴシック" panose="020B0400000000000000" pitchFamily="50" charset="-128"/>
                <a:ea typeface="BIZ UDPゴシック" panose="020B0400000000000000" pitchFamily="50" charset="-128"/>
              </a:rPr>
              <a:t>（％）</a:t>
            </a:r>
            <a:endParaRPr sz="1000" b="1" spc="300" dirty="0">
              <a:solidFill>
                <a:schemeClr val="dk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990552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1">
          <a:extLst>
            <a:ext uri="{FF2B5EF4-FFF2-40B4-BE49-F238E27FC236}">
              <a16:creationId xmlns:a16="http://schemas.microsoft.com/office/drawing/2014/main" id="{893E9800-5506-9230-1161-63CBFEF9A1BE}"/>
            </a:ext>
          </a:extLst>
        </p:cNvPr>
        <p:cNvGrpSpPr/>
        <p:nvPr/>
      </p:nvGrpSpPr>
      <p:grpSpPr>
        <a:xfrm>
          <a:off x="0" y="0"/>
          <a:ext cx="0" cy="0"/>
          <a:chOff x="0" y="0"/>
          <a:chExt cx="0" cy="0"/>
        </a:xfrm>
      </p:grpSpPr>
      <p:sp>
        <p:nvSpPr>
          <p:cNvPr id="153" name="Google Shape;153;p28">
            <a:extLst>
              <a:ext uri="{FF2B5EF4-FFF2-40B4-BE49-F238E27FC236}">
                <a16:creationId xmlns:a16="http://schemas.microsoft.com/office/drawing/2014/main" id="{43D204D8-2703-3E32-9C51-FEE31850699B}"/>
              </a:ext>
            </a:extLst>
          </p:cNvPr>
          <p:cNvSpPr txBox="1"/>
          <p:nvPr/>
        </p:nvSpPr>
        <p:spPr>
          <a:xfrm>
            <a:off x="-41700" y="6011214"/>
            <a:ext cx="10775400" cy="1077178"/>
          </a:xfrm>
          <a:prstGeom prst="rect">
            <a:avLst/>
          </a:prstGeom>
          <a:noFill/>
          <a:ln>
            <a:noFill/>
          </a:ln>
        </p:spPr>
        <p:txBody>
          <a:bodyPr spcFirstLastPara="1" wrap="square" lIns="91425" tIns="45700" rIns="91425" bIns="45700" anchor="ctr" anchorCtr="0">
            <a:spAutoFit/>
          </a:bodyPr>
          <a:lstStyle/>
          <a:p>
            <a:pPr marL="0" lvl="0" indent="0" algn="ctr" rtl="0">
              <a:spcBef>
                <a:spcPts val="0"/>
              </a:spcBef>
              <a:spcAft>
                <a:spcPts val="0"/>
              </a:spcAft>
              <a:buClr>
                <a:schemeClr val="dk1"/>
              </a:buClr>
              <a:buSzPts val="1100"/>
              <a:buFont typeface="Arial"/>
              <a:buNone/>
            </a:pPr>
            <a:r>
              <a:rPr lang="ja" sz="2400" b="1" spc="300" dirty="0">
                <a:solidFill>
                  <a:schemeClr val="dk1"/>
                </a:solidFill>
                <a:latin typeface="BIZ UDPゴシック" panose="020B0400000000000000" pitchFamily="50" charset="-128"/>
                <a:ea typeface="BIZ UDPゴシック" panose="020B0400000000000000" pitchFamily="50" charset="-128"/>
              </a:rPr>
              <a:t>全体平均</a:t>
            </a:r>
            <a:r>
              <a:rPr lang="ja" sz="3200" b="1" spc="300" dirty="0">
                <a:solidFill>
                  <a:schemeClr val="dk1"/>
                </a:solidFill>
                <a:latin typeface="BIZ UDPゴシック" panose="020B0400000000000000" pitchFamily="50" charset="-128"/>
                <a:ea typeface="BIZ UDPゴシック" panose="020B0400000000000000" pitchFamily="50" charset="-128"/>
              </a:rPr>
              <a:t>20,225</a:t>
            </a:r>
            <a:r>
              <a:rPr lang="ja" sz="2400" b="1" spc="300" dirty="0">
                <a:solidFill>
                  <a:schemeClr val="dk1"/>
                </a:solidFill>
                <a:latin typeface="BIZ UDPゴシック" panose="020B0400000000000000" pitchFamily="50" charset="-128"/>
                <a:ea typeface="BIZ UDPゴシック" panose="020B0400000000000000" pitchFamily="50" charset="-128"/>
              </a:rPr>
              <a:t>円</a:t>
            </a:r>
            <a:endParaRPr sz="2400" b="1" spc="300" dirty="0">
              <a:solidFill>
                <a:schemeClr val="dk1"/>
              </a:solidFill>
              <a:latin typeface="BIZ UDPゴシック" panose="020B0400000000000000" pitchFamily="50" charset="-128"/>
              <a:ea typeface="BIZ UDPゴシック" panose="020B0400000000000000" pitchFamily="50" charset="-128"/>
            </a:endParaRPr>
          </a:p>
          <a:p>
            <a:pPr marL="0" lvl="0" indent="0" algn="ctr" rtl="0">
              <a:spcBef>
                <a:spcPts val="0"/>
              </a:spcBef>
              <a:spcAft>
                <a:spcPts val="0"/>
              </a:spcAft>
              <a:buClr>
                <a:schemeClr val="dk1"/>
              </a:buClr>
              <a:buSzPts val="1100"/>
              <a:buFont typeface="Arial"/>
              <a:buNone/>
            </a:pPr>
            <a:r>
              <a:rPr lang="ja" sz="2400" b="1" spc="300" dirty="0">
                <a:solidFill>
                  <a:schemeClr val="dk1"/>
                </a:solidFill>
                <a:latin typeface="BIZ UDPゴシック" panose="020B0400000000000000" pitchFamily="50" charset="-128"/>
                <a:ea typeface="BIZ UDPゴシック" panose="020B0400000000000000" pitchFamily="50" charset="-128"/>
              </a:rPr>
              <a:t>「お年玉なし」という回答が</a:t>
            </a:r>
            <a:r>
              <a:rPr lang="ja" sz="3200" b="1" spc="300" dirty="0">
                <a:solidFill>
                  <a:schemeClr val="dk1"/>
                </a:solidFill>
                <a:latin typeface="BIZ UDPゴシック" panose="020B0400000000000000" pitchFamily="50" charset="-128"/>
                <a:ea typeface="BIZ UDPゴシック" panose="020B0400000000000000" pitchFamily="50" charset="-128"/>
              </a:rPr>
              <a:t>10.3</a:t>
            </a:r>
            <a:r>
              <a:rPr lang="ja" sz="2400" b="1" spc="300" dirty="0">
                <a:solidFill>
                  <a:schemeClr val="dk1"/>
                </a:solidFill>
                <a:latin typeface="BIZ UDPゴシック" panose="020B0400000000000000" pitchFamily="50" charset="-128"/>
                <a:ea typeface="BIZ UDPゴシック" panose="020B0400000000000000" pitchFamily="50" charset="-128"/>
              </a:rPr>
              <a:t>％</a:t>
            </a:r>
            <a:endParaRPr sz="2000" b="1" spc="300" dirty="0">
              <a:solidFill>
                <a:schemeClr val="dk1"/>
              </a:solidFill>
              <a:latin typeface="BIZ UDPゴシック" panose="020B0400000000000000" pitchFamily="50" charset="-128"/>
              <a:ea typeface="BIZ UDPゴシック" panose="020B0400000000000000" pitchFamily="50" charset="-128"/>
            </a:endParaRPr>
          </a:p>
        </p:txBody>
      </p:sp>
      <p:sp>
        <p:nvSpPr>
          <p:cNvPr id="155" name="Google Shape;155;p28">
            <a:extLst>
              <a:ext uri="{FF2B5EF4-FFF2-40B4-BE49-F238E27FC236}">
                <a16:creationId xmlns:a16="http://schemas.microsoft.com/office/drawing/2014/main" id="{BCB8EB2D-BC91-7F7B-BD15-42E4283F6CDC}"/>
              </a:ext>
            </a:extLst>
          </p:cNvPr>
          <p:cNvSpPr txBox="1"/>
          <p:nvPr/>
        </p:nvSpPr>
        <p:spPr>
          <a:xfrm>
            <a:off x="8369378" y="7178867"/>
            <a:ext cx="3818100" cy="30774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800" dirty="0">
                <a:solidFill>
                  <a:srgbClr val="666666"/>
                </a:solidFill>
                <a:latin typeface="BIZ UDPゴシック" panose="020B0400000000000000" pitchFamily="50" charset="-128"/>
                <a:ea typeface="BIZ UDPゴシック" panose="020B0400000000000000" pitchFamily="50" charset="-128"/>
              </a:rPr>
              <a:t>小学生白書  2024年11月調査</a:t>
            </a:r>
            <a:endParaRPr sz="800" dirty="0">
              <a:solidFill>
                <a:srgbClr val="666666"/>
              </a:solidFill>
              <a:latin typeface="BIZ UDPゴシック" panose="020B0400000000000000" pitchFamily="50" charset="-128"/>
              <a:ea typeface="BIZ UDPゴシック" panose="020B0400000000000000" pitchFamily="50" charset="-128"/>
            </a:endParaRPr>
          </a:p>
        </p:txBody>
      </p:sp>
      <p:sp>
        <p:nvSpPr>
          <p:cNvPr id="2" name="Google Shape;142;p27">
            <a:extLst>
              <a:ext uri="{FF2B5EF4-FFF2-40B4-BE49-F238E27FC236}">
                <a16:creationId xmlns:a16="http://schemas.microsoft.com/office/drawing/2014/main" id="{4276B3CE-7FD9-F48E-40F9-A9BFBB96A19E}"/>
              </a:ext>
            </a:extLst>
          </p:cNvPr>
          <p:cNvSpPr txBox="1"/>
          <p:nvPr/>
        </p:nvSpPr>
        <p:spPr>
          <a:xfrm>
            <a:off x="1336900" y="459243"/>
            <a:ext cx="58599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ja-JP" altLang="en-US" sz="3000" b="1" spc="300" dirty="0">
                <a:solidFill>
                  <a:schemeClr val="tx1"/>
                </a:solidFill>
                <a:latin typeface="BIZ UDPゴシック" panose="020B0400000000000000" pitchFamily="50" charset="-128"/>
                <a:ea typeface="BIZ UDPゴシック" panose="020B0400000000000000" pitchFamily="50" charset="-128"/>
              </a:rPr>
              <a:t>小学生のお年玉事情</a:t>
            </a:r>
          </a:p>
        </p:txBody>
      </p:sp>
      <p:pic>
        <p:nvPicPr>
          <p:cNvPr id="3" name="Google Shape;144;p27">
            <a:extLst>
              <a:ext uri="{FF2B5EF4-FFF2-40B4-BE49-F238E27FC236}">
                <a16:creationId xmlns:a16="http://schemas.microsoft.com/office/drawing/2014/main" id="{97130004-5A47-A1E7-8783-23526FDF29B8}"/>
              </a:ext>
            </a:extLst>
          </p:cNvPr>
          <p:cNvPicPr preferRelativeResize="0"/>
          <p:nvPr/>
        </p:nvPicPr>
        <p:blipFill rotWithShape="1">
          <a:blip r:embed="rId3">
            <a:alphaModFix/>
          </a:blip>
          <a:srcRect/>
          <a:stretch/>
        </p:blipFill>
        <p:spPr>
          <a:xfrm>
            <a:off x="636655" y="459243"/>
            <a:ext cx="554100" cy="554100"/>
          </a:xfrm>
          <a:prstGeom prst="rect">
            <a:avLst/>
          </a:prstGeom>
          <a:noFill/>
          <a:ln>
            <a:noFill/>
          </a:ln>
        </p:spPr>
      </p:pic>
      <p:cxnSp>
        <p:nvCxnSpPr>
          <p:cNvPr id="4" name="直線コネクタ 3">
            <a:extLst>
              <a:ext uri="{FF2B5EF4-FFF2-40B4-BE49-F238E27FC236}">
                <a16:creationId xmlns:a16="http://schemas.microsoft.com/office/drawing/2014/main" id="{F55CDE6A-2752-6F79-7F1B-60E1A3C7FB10}"/>
              </a:ext>
            </a:extLst>
          </p:cNvPr>
          <p:cNvCxnSpPr>
            <a:cxnSpLocks/>
          </p:cNvCxnSpPr>
          <p:nvPr/>
        </p:nvCxnSpPr>
        <p:spPr>
          <a:xfrm>
            <a:off x="547755" y="1123456"/>
            <a:ext cx="6119745" cy="0"/>
          </a:xfrm>
          <a:prstGeom prst="line">
            <a:avLst/>
          </a:prstGeom>
          <a:ln w="57150">
            <a:solidFill>
              <a:srgbClr val="F7B264"/>
            </a:solidFill>
          </a:ln>
        </p:spPr>
        <p:style>
          <a:lnRef idx="1">
            <a:schemeClr val="accent1"/>
          </a:lnRef>
          <a:fillRef idx="0">
            <a:schemeClr val="accent1"/>
          </a:fillRef>
          <a:effectRef idx="0">
            <a:schemeClr val="accent1"/>
          </a:effectRef>
          <a:fontRef idx="minor">
            <a:schemeClr val="tx1"/>
          </a:fontRef>
        </p:style>
      </p:cxnSp>
      <p:graphicFrame>
        <p:nvGraphicFramePr>
          <p:cNvPr id="7" name="グラフ 6">
            <a:extLst>
              <a:ext uri="{FF2B5EF4-FFF2-40B4-BE49-F238E27FC236}">
                <a16:creationId xmlns:a16="http://schemas.microsoft.com/office/drawing/2014/main" id="{DC910380-0A06-7162-2EAE-5CF0344D697D}"/>
              </a:ext>
            </a:extLst>
          </p:cNvPr>
          <p:cNvGraphicFramePr/>
          <p:nvPr>
            <p:extLst>
              <p:ext uri="{D42A27DB-BD31-4B8C-83A1-F6EECF244321}">
                <p14:modId xmlns:p14="http://schemas.microsoft.com/office/powerpoint/2010/main" val="3841234725"/>
              </p:ext>
            </p:extLst>
          </p:nvPr>
        </p:nvGraphicFramePr>
        <p:xfrm>
          <a:off x="948691" y="1217240"/>
          <a:ext cx="8582172" cy="4867034"/>
        </p:xfrm>
        <a:graphic>
          <a:graphicData uri="http://schemas.openxmlformats.org/drawingml/2006/chart">
            <c:chart xmlns:c="http://schemas.openxmlformats.org/drawingml/2006/chart" xmlns:r="http://schemas.openxmlformats.org/officeDocument/2006/relationships" r:id="rId4"/>
          </a:graphicData>
        </a:graphic>
      </p:graphicFrame>
      <p:sp>
        <p:nvSpPr>
          <p:cNvPr id="5" name="四角形: 角を丸くする 4">
            <a:extLst>
              <a:ext uri="{FF2B5EF4-FFF2-40B4-BE49-F238E27FC236}">
                <a16:creationId xmlns:a16="http://schemas.microsoft.com/office/drawing/2014/main" id="{93FDDDC7-A190-4042-DAFE-68E2C9BED631}"/>
              </a:ext>
            </a:extLst>
          </p:cNvPr>
          <p:cNvSpPr/>
          <p:nvPr/>
        </p:nvSpPr>
        <p:spPr>
          <a:xfrm>
            <a:off x="8592429" y="2059335"/>
            <a:ext cx="820513" cy="472850"/>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Google Shape;153;p28">
            <a:extLst>
              <a:ext uri="{FF2B5EF4-FFF2-40B4-BE49-F238E27FC236}">
                <a16:creationId xmlns:a16="http://schemas.microsoft.com/office/drawing/2014/main" id="{F0B4850F-F61E-7A94-B669-AEFA272DB6FF}"/>
              </a:ext>
            </a:extLst>
          </p:cNvPr>
          <p:cNvSpPr txBox="1"/>
          <p:nvPr/>
        </p:nvSpPr>
        <p:spPr>
          <a:xfrm>
            <a:off x="8801520" y="5976219"/>
            <a:ext cx="893196" cy="246181"/>
          </a:xfrm>
          <a:prstGeom prst="rect">
            <a:avLst/>
          </a:prstGeom>
          <a:noFill/>
          <a:ln>
            <a:noFill/>
          </a:ln>
        </p:spPr>
        <p:txBody>
          <a:bodyPr spcFirstLastPara="1" wrap="square" lIns="91425" tIns="45700" rIns="91425" bIns="45700" anchor="ctr" anchorCtr="0">
            <a:spAutoFit/>
          </a:bodyPr>
          <a:lstStyle/>
          <a:p>
            <a:pPr marL="0" lvl="0" indent="0" algn="ctr" rtl="0">
              <a:spcBef>
                <a:spcPts val="0"/>
              </a:spcBef>
              <a:spcAft>
                <a:spcPts val="0"/>
              </a:spcAft>
              <a:buClr>
                <a:schemeClr val="dk1"/>
              </a:buClr>
              <a:buSzPts val="1100"/>
              <a:buFont typeface="Arial"/>
              <a:buNone/>
            </a:pPr>
            <a:r>
              <a:rPr lang="ja-JP" altLang="en-US" sz="1000" b="1" spc="300" dirty="0">
                <a:solidFill>
                  <a:schemeClr val="dk1"/>
                </a:solidFill>
                <a:latin typeface="BIZ UDPゴシック" panose="020B0400000000000000" pitchFamily="50" charset="-128"/>
                <a:ea typeface="BIZ UDPゴシック" panose="020B0400000000000000" pitchFamily="50" charset="-128"/>
              </a:rPr>
              <a:t>（％）</a:t>
            </a:r>
            <a:endParaRPr sz="1000" b="1" spc="300" dirty="0">
              <a:solidFill>
                <a:schemeClr val="dk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736767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pic>
        <p:nvPicPr>
          <p:cNvPr id="161" name="Google Shape;161;p29"/>
          <p:cNvPicPr preferRelativeResize="0"/>
          <p:nvPr/>
        </p:nvPicPr>
        <p:blipFill>
          <a:blip r:embed="rId3">
            <a:alphaModFix/>
          </a:blip>
          <a:stretch>
            <a:fillRect/>
          </a:stretch>
        </p:blipFill>
        <p:spPr>
          <a:xfrm>
            <a:off x="636655" y="1731739"/>
            <a:ext cx="9330100" cy="3437404"/>
          </a:xfrm>
          <a:prstGeom prst="rect">
            <a:avLst/>
          </a:prstGeom>
          <a:noFill/>
          <a:ln>
            <a:noFill/>
          </a:ln>
        </p:spPr>
      </p:pic>
      <p:sp>
        <p:nvSpPr>
          <p:cNvPr id="162" name="Google Shape;162;p29"/>
          <p:cNvSpPr txBox="1"/>
          <p:nvPr/>
        </p:nvSpPr>
        <p:spPr>
          <a:xfrm>
            <a:off x="6089105" y="5061403"/>
            <a:ext cx="6176400" cy="30774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800" dirty="0">
                <a:solidFill>
                  <a:srgbClr val="666666"/>
                </a:solidFill>
                <a:latin typeface="BIZ UDPゴシック" panose="020B0400000000000000" pitchFamily="50" charset="-128"/>
                <a:ea typeface="BIZ UDPゴシック" panose="020B0400000000000000" pitchFamily="50" charset="-128"/>
              </a:rPr>
              <a:t>金融広報中央委員会「子どものくらしとお金に関する調査」（第３回）２０１５年度調査</a:t>
            </a:r>
            <a:endParaRPr sz="800" dirty="0">
              <a:solidFill>
                <a:srgbClr val="666666"/>
              </a:solidFill>
              <a:latin typeface="BIZ UDPゴシック" panose="020B0400000000000000" pitchFamily="50" charset="-128"/>
              <a:ea typeface="BIZ UDPゴシック" panose="020B0400000000000000" pitchFamily="50" charset="-128"/>
            </a:endParaRPr>
          </a:p>
        </p:txBody>
      </p:sp>
      <p:sp>
        <p:nvSpPr>
          <p:cNvPr id="165" name="Google Shape;165;p29"/>
          <p:cNvSpPr txBox="1"/>
          <p:nvPr/>
        </p:nvSpPr>
        <p:spPr>
          <a:xfrm>
            <a:off x="-229870" y="6024739"/>
            <a:ext cx="10775400" cy="646290"/>
          </a:xfrm>
          <a:prstGeom prst="rect">
            <a:avLst/>
          </a:prstGeom>
          <a:noFill/>
          <a:ln>
            <a:noFill/>
          </a:ln>
        </p:spPr>
        <p:txBody>
          <a:bodyPr spcFirstLastPara="1" wrap="square" lIns="91425" tIns="45700" rIns="91425" bIns="45700" anchor="ctr" anchorCtr="0">
            <a:spAutoFit/>
          </a:bodyPr>
          <a:lstStyle/>
          <a:p>
            <a:pPr marL="0" lvl="0" indent="0" algn="ctr" rtl="0">
              <a:lnSpc>
                <a:spcPct val="150000"/>
              </a:lnSpc>
              <a:spcBef>
                <a:spcPts val="0"/>
              </a:spcBef>
              <a:spcAft>
                <a:spcPts val="0"/>
              </a:spcAft>
              <a:buClr>
                <a:schemeClr val="dk1"/>
              </a:buClr>
              <a:buSzPts val="1100"/>
              <a:buFont typeface="Arial"/>
              <a:buNone/>
            </a:pPr>
            <a:r>
              <a:rPr lang="ja" sz="2400" b="1" dirty="0">
                <a:solidFill>
                  <a:schemeClr val="dk1"/>
                </a:solidFill>
                <a:latin typeface="BIZ UDPゴシック" panose="020B0400000000000000" pitchFamily="50" charset="-128"/>
                <a:ea typeface="BIZ UDPゴシック" panose="020B0400000000000000" pitchFamily="50" charset="-128"/>
              </a:rPr>
              <a:t>おこづかいと比べると、</a:t>
            </a:r>
            <a:r>
              <a:rPr lang="ja" sz="2400" b="1" dirty="0">
                <a:solidFill>
                  <a:srgbClr val="FF6600"/>
                </a:solidFill>
                <a:latin typeface="BIZ UDPゴシック" panose="020B0400000000000000" pitchFamily="50" charset="-128"/>
                <a:ea typeface="BIZ UDPゴシック" panose="020B0400000000000000" pitchFamily="50" charset="-128"/>
              </a:rPr>
              <a:t>高額となるため話し合い</a:t>
            </a:r>
            <a:r>
              <a:rPr lang="ja" sz="2400" b="1" dirty="0">
                <a:solidFill>
                  <a:schemeClr val="dk1"/>
                </a:solidFill>
                <a:latin typeface="BIZ UDPゴシック" panose="020B0400000000000000" pitchFamily="50" charset="-128"/>
                <a:ea typeface="BIZ UDPゴシック" panose="020B0400000000000000" pitchFamily="50" charset="-128"/>
              </a:rPr>
              <a:t>が必要</a:t>
            </a:r>
            <a:endParaRPr sz="2000" b="1" dirty="0">
              <a:solidFill>
                <a:schemeClr val="dk1"/>
              </a:solidFill>
              <a:latin typeface="BIZ UDPゴシック" panose="020B0400000000000000" pitchFamily="50" charset="-128"/>
              <a:ea typeface="BIZ UDPゴシック" panose="020B0400000000000000" pitchFamily="50" charset="-128"/>
            </a:endParaRPr>
          </a:p>
        </p:txBody>
      </p:sp>
      <p:sp>
        <p:nvSpPr>
          <p:cNvPr id="166" name="Google Shape;166;p29"/>
          <p:cNvSpPr/>
          <p:nvPr/>
        </p:nvSpPr>
        <p:spPr>
          <a:xfrm>
            <a:off x="712358" y="2133599"/>
            <a:ext cx="611842" cy="3127809"/>
          </a:xfrm>
          <a:prstGeom prst="frame">
            <a:avLst>
              <a:gd name="adj1" fmla="val 12500"/>
            </a:avLst>
          </a:prstGeom>
          <a:solidFill>
            <a:srgbClr val="FF0000"/>
          </a:solidFill>
          <a:ln w="38100">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BIZ UDPゴシック" panose="020B0400000000000000" pitchFamily="50" charset="-128"/>
              <a:ea typeface="BIZ UDPゴシック" panose="020B0400000000000000" pitchFamily="50" charset="-128"/>
            </a:endParaRPr>
          </a:p>
        </p:txBody>
      </p:sp>
      <p:sp>
        <p:nvSpPr>
          <p:cNvPr id="2" name="Google Shape;142;p27">
            <a:extLst>
              <a:ext uri="{FF2B5EF4-FFF2-40B4-BE49-F238E27FC236}">
                <a16:creationId xmlns:a16="http://schemas.microsoft.com/office/drawing/2014/main" id="{E1329D17-EB3F-E0B7-7288-868A27264EE1}"/>
              </a:ext>
            </a:extLst>
          </p:cNvPr>
          <p:cNvSpPr txBox="1"/>
          <p:nvPr/>
        </p:nvSpPr>
        <p:spPr>
          <a:xfrm>
            <a:off x="1336900" y="459243"/>
            <a:ext cx="58599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ja-JP" altLang="en-US" sz="3000" b="1" spc="300" dirty="0">
                <a:solidFill>
                  <a:schemeClr val="tx1"/>
                </a:solidFill>
                <a:latin typeface="BIZ UDPゴシック" panose="020B0400000000000000" pitchFamily="50" charset="-128"/>
                <a:ea typeface="BIZ UDPゴシック" panose="020B0400000000000000" pitchFamily="50" charset="-128"/>
              </a:rPr>
              <a:t>小学生のおこづかい額</a:t>
            </a:r>
          </a:p>
        </p:txBody>
      </p:sp>
      <p:pic>
        <p:nvPicPr>
          <p:cNvPr id="3" name="Google Shape;144;p27">
            <a:extLst>
              <a:ext uri="{FF2B5EF4-FFF2-40B4-BE49-F238E27FC236}">
                <a16:creationId xmlns:a16="http://schemas.microsoft.com/office/drawing/2014/main" id="{1321F1DC-5848-2B6E-3A27-874767C2B000}"/>
              </a:ext>
            </a:extLst>
          </p:cNvPr>
          <p:cNvPicPr preferRelativeResize="0"/>
          <p:nvPr/>
        </p:nvPicPr>
        <p:blipFill rotWithShape="1">
          <a:blip r:embed="rId4">
            <a:alphaModFix/>
          </a:blip>
          <a:srcRect/>
          <a:stretch/>
        </p:blipFill>
        <p:spPr>
          <a:xfrm>
            <a:off x="636655" y="459243"/>
            <a:ext cx="554100" cy="554100"/>
          </a:xfrm>
          <a:prstGeom prst="rect">
            <a:avLst/>
          </a:prstGeom>
          <a:noFill/>
          <a:ln>
            <a:noFill/>
          </a:ln>
        </p:spPr>
      </p:pic>
      <p:cxnSp>
        <p:nvCxnSpPr>
          <p:cNvPr id="4" name="直線コネクタ 3">
            <a:extLst>
              <a:ext uri="{FF2B5EF4-FFF2-40B4-BE49-F238E27FC236}">
                <a16:creationId xmlns:a16="http://schemas.microsoft.com/office/drawing/2014/main" id="{4AF1BDAC-2624-10C7-BE22-A21E34FF5081}"/>
              </a:ext>
            </a:extLst>
          </p:cNvPr>
          <p:cNvCxnSpPr>
            <a:cxnSpLocks/>
          </p:cNvCxnSpPr>
          <p:nvPr/>
        </p:nvCxnSpPr>
        <p:spPr>
          <a:xfrm>
            <a:off x="547755" y="1123456"/>
            <a:ext cx="6119745" cy="0"/>
          </a:xfrm>
          <a:prstGeom prst="line">
            <a:avLst/>
          </a:prstGeom>
          <a:ln w="57150">
            <a:solidFill>
              <a:srgbClr val="F7B2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1">
          <a:extLst>
            <a:ext uri="{FF2B5EF4-FFF2-40B4-BE49-F238E27FC236}">
              <a16:creationId xmlns:a16="http://schemas.microsoft.com/office/drawing/2014/main" id="{8F274123-EC19-9583-A229-CE00520D8F5D}"/>
            </a:ext>
          </a:extLst>
        </p:cNvPr>
        <p:cNvGrpSpPr/>
        <p:nvPr/>
      </p:nvGrpSpPr>
      <p:grpSpPr>
        <a:xfrm>
          <a:off x="0" y="0"/>
          <a:ext cx="0" cy="0"/>
          <a:chOff x="0" y="0"/>
          <a:chExt cx="0" cy="0"/>
        </a:xfrm>
      </p:grpSpPr>
      <p:sp>
        <p:nvSpPr>
          <p:cNvPr id="174" name="Google Shape;174;p30">
            <a:extLst>
              <a:ext uri="{FF2B5EF4-FFF2-40B4-BE49-F238E27FC236}">
                <a16:creationId xmlns:a16="http://schemas.microsoft.com/office/drawing/2014/main" id="{3BBE4603-0F6D-C0D4-D30D-48BD4F8E874F}"/>
              </a:ext>
            </a:extLst>
          </p:cNvPr>
          <p:cNvSpPr txBox="1"/>
          <p:nvPr/>
        </p:nvSpPr>
        <p:spPr>
          <a:xfrm>
            <a:off x="6957725" y="7006425"/>
            <a:ext cx="3818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dirty="0">
                <a:latin typeface="BIZ UDPゴシック" panose="020B0400000000000000" pitchFamily="50" charset="-128"/>
                <a:ea typeface="BIZ UDPゴシック" panose="020B0400000000000000" pitchFamily="50" charset="-128"/>
              </a:rPr>
              <a:t> </a:t>
            </a:r>
            <a:endParaRPr dirty="0">
              <a:latin typeface="BIZ UDPゴシック" panose="020B0400000000000000" pitchFamily="50" charset="-128"/>
              <a:ea typeface="BIZ UDPゴシック" panose="020B0400000000000000" pitchFamily="50" charset="-128"/>
            </a:endParaRPr>
          </a:p>
        </p:txBody>
      </p:sp>
      <p:sp>
        <p:nvSpPr>
          <p:cNvPr id="3" name="Google Shape;142;p27">
            <a:extLst>
              <a:ext uri="{FF2B5EF4-FFF2-40B4-BE49-F238E27FC236}">
                <a16:creationId xmlns:a16="http://schemas.microsoft.com/office/drawing/2014/main" id="{E198BEE3-9A12-0968-DB1C-FD62B5B2398C}"/>
              </a:ext>
            </a:extLst>
          </p:cNvPr>
          <p:cNvSpPr txBox="1"/>
          <p:nvPr/>
        </p:nvSpPr>
        <p:spPr>
          <a:xfrm>
            <a:off x="1336900" y="459243"/>
            <a:ext cx="58599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ja-JP" altLang="en-US" sz="3000" b="1" spc="300" dirty="0">
                <a:solidFill>
                  <a:schemeClr val="tx1"/>
                </a:solidFill>
                <a:latin typeface="BIZ UDPゴシック" panose="020B0400000000000000" pitchFamily="50" charset="-128"/>
                <a:ea typeface="BIZ UDPゴシック" panose="020B0400000000000000" pitchFamily="50" charset="-128"/>
              </a:rPr>
              <a:t>小学生のお年玉使い道</a:t>
            </a:r>
          </a:p>
        </p:txBody>
      </p:sp>
      <p:pic>
        <p:nvPicPr>
          <p:cNvPr id="4" name="Google Shape;144;p27">
            <a:extLst>
              <a:ext uri="{FF2B5EF4-FFF2-40B4-BE49-F238E27FC236}">
                <a16:creationId xmlns:a16="http://schemas.microsoft.com/office/drawing/2014/main" id="{6270CEF1-8359-BEC0-C5CF-FE1DB3EC5D4F}"/>
              </a:ext>
            </a:extLst>
          </p:cNvPr>
          <p:cNvPicPr preferRelativeResize="0"/>
          <p:nvPr/>
        </p:nvPicPr>
        <p:blipFill rotWithShape="1">
          <a:blip r:embed="rId3">
            <a:alphaModFix/>
          </a:blip>
          <a:srcRect/>
          <a:stretch/>
        </p:blipFill>
        <p:spPr>
          <a:xfrm>
            <a:off x="636655" y="459243"/>
            <a:ext cx="554100" cy="554100"/>
          </a:xfrm>
          <a:prstGeom prst="rect">
            <a:avLst/>
          </a:prstGeom>
          <a:noFill/>
          <a:ln>
            <a:noFill/>
          </a:ln>
        </p:spPr>
      </p:pic>
      <p:cxnSp>
        <p:nvCxnSpPr>
          <p:cNvPr id="5" name="直線コネクタ 4">
            <a:extLst>
              <a:ext uri="{FF2B5EF4-FFF2-40B4-BE49-F238E27FC236}">
                <a16:creationId xmlns:a16="http://schemas.microsoft.com/office/drawing/2014/main" id="{FDF41DB2-041B-9C92-0AB3-F4917CE62F93}"/>
              </a:ext>
            </a:extLst>
          </p:cNvPr>
          <p:cNvCxnSpPr>
            <a:cxnSpLocks/>
          </p:cNvCxnSpPr>
          <p:nvPr/>
        </p:nvCxnSpPr>
        <p:spPr>
          <a:xfrm>
            <a:off x="547755" y="1123456"/>
            <a:ext cx="6119745" cy="0"/>
          </a:xfrm>
          <a:prstGeom prst="line">
            <a:avLst/>
          </a:prstGeom>
          <a:ln w="57150">
            <a:solidFill>
              <a:srgbClr val="F7B264"/>
            </a:solidFill>
          </a:ln>
        </p:spPr>
        <p:style>
          <a:lnRef idx="1">
            <a:schemeClr val="accent1"/>
          </a:lnRef>
          <a:fillRef idx="0">
            <a:schemeClr val="accent1"/>
          </a:fillRef>
          <a:effectRef idx="0">
            <a:schemeClr val="accent1"/>
          </a:effectRef>
          <a:fontRef idx="minor">
            <a:schemeClr val="tx1"/>
          </a:fontRef>
        </p:style>
      </p:cxnSp>
      <p:graphicFrame>
        <p:nvGraphicFramePr>
          <p:cNvPr id="14" name="グラフ 13">
            <a:extLst>
              <a:ext uri="{FF2B5EF4-FFF2-40B4-BE49-F238E27FC236}">
                <a16:creationId xmlns:a16="http://schemas.microsoft.com/office/drawing/2014/main" id="{3B0E4D91-8A0F-80BE-1444-3F11CCC2C6D7}"/>
              </a:ext>
            </a:extLst>
          </p:cNvPr>
          <p:cNvGraphicFramePr/>
          <p:nvPr>
            <p:extLst>
              <p:ext uri="{D42A27DB-BD31-4B8C-83A1-F6EECF244321}">
                <p14:modId xmlns:p14="http://schemas.microsoft.com/office/powerpoint/2010/main" val="3781535536"/>
              </p:ext>
            </p:extLst>
          </p:nvPr>
        </p:nvGraphicFramePr>
        <p:xfrm>
          <a:off x="1272167" y="1485901"/>
          <a:ext cx="8147477" cy="5520524"/>
        </p:xfrm>
        <a:graphic>
          <a:graphicData uri="http://schemas.openxmlformats.org/drawingml/2006/chart">
            <c:chart xmlns:c="http://schemas.openxmlformats.org/drawingml/2006/chart" xmlns:r="http://schemas.openxmlformats.org/officeDocument/2006/relationships" r:id="rId4"/>
          </a:graphicData>
        </a:graphic>
      </p:graphicFrame>
      <p:sp>
        <p:nvSpPr>
          <p:cNvPr id="176" name="Google Shape;176;p30">
            <a:extLst>
              <a:ext uri="{FF2B5EF4-FFF2-40B4-BE49-F238E27FC236}">
                <a16:creationId xmlns:a16="http://schemas.microsoft.com/office/drawing/2014/main" id="{21E1D51B-486B-C66D-B164-83C362D2D3C9}"/>
              </a:ext>
            </a:extLst>
          </p:cNvPr>
          <p:cNvSpPr/>
          <p:nvPr/>
        </p:nvSpPr>
        <p:spPr>
          <a:xfrm>
            <a:off x="1656900" y="2523610"/>
            <a:ext cx="568726" cy="2814200"/>
          </a:xfrm>
          <a:prstGeom prst="frame">
            <a:avLst>
              <a:gd name="adj1" fmla="val 6144"/>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BIZ UDPゴシック" panose="020B0400000000000000" pitchFamily="50" charset="-128"/>
              <a:ea typeface="BIZ UDPゴシック" panose="020B0400000000000000" pitchFamily="50" charset="-128"/>
            </a:endParaRPr>
          </a:p>
        </p:txBody>
      </p:sp>
      <p:grpSp>
        <p:nvGrpSpPr>
          <p:cNvPr id="23" name="グループ化 22">
            <a:extLst>
              <a:ext uri="{FF2B5EF4-FFF2-40B4-BE49-F238E27FC236}">
                <a16:creationId xmlns:a16="http://schemas.microsoft.com/office/drawing/2014/main" id="{DEE72969-CD1C-3C97-DFBD-8699328F9E2F}"/>
              </a:ext>
            </a:extLst>
          </p:cNvPr>
          <p:cNvGrpSpPr/>
          <p:nvPr/>
        </p:nvGrpSpPr>
        <p:grpSpPr>
          <a:xfrm>
            <a:off x="2393189" y="2651760"/>
            <a:ext cx="4378317" cy="845820"/>
            <a:chOff x="2678939" y="2651760"/>
            <a:chExt cx="4378317" cy="845820"/>
          </a:xfrm>
          <a:solidFill>
            <a:srgbClr val="FF5050"/>
          </a:solidFill>
        </p:grpSpPr>
        <p:sp>
          <p:nvSpPr>
            <p:cNvPr id="20" name="フローチャート: 端子 19">
              <a:extLst>
                <a:ext uri="{FF2B5EF4-FFF2-40B4-BE49-F238E27FC236}">
                  <a16:creationId xmlns:a16="http://schemas.microsoft.com/office/drawing/2014/main" id="{D4EF8F35-F059-F2AD-C443-82D01F34FE86}"/>
                </a:ext>
              </a:extLst>
            </p:cNvPr>
            <p:cNvSpPr/>
            <p:nvPr/>
          </p:nvSpPr>
          <p:spPr>
            <a:xfrm>
              <a:off x="2874050" y="2651760"/>
              <a:ext cx="2563091" cy="845820"/>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20">
              <a:extLst>
                <a:ext uri="{FF2B5EF4-FFF2-40B4-BE49-F238E27FC236}">
                  <a16:creationId xmlns:a16="http://schemas.microsoft.com/office/drawing/2014/main" id="{DCE30974-8F3F-14BB-291B-375E62EADCCF}"/>
                </a:ext>
              </a:extLst>
            </p:cNvPr>
            <p:cNvSpPr/>
            <p:nvPr/>
          </p:nvSpPr>
          <p:spPr>
            <a:xfrm rot="16200000">
              <a:off x="2667509" y="2908936"/>
              <a:ext cx="354330" cy="331470"/>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ローチャート: 端子 21">
              <a:extLst>
                <a:ext uri="{FF2B5EF4-FFF2-40B4-BE49-F238E27FC236}">
                  <a16:creationId xmlns:a16="http://schemas.microsoft.com/office/drawing/2014/main" id="{951A67AD-B66A-9933-C44D-DE4D4EA4C3D6}"/>
                </a:ext>
              </a:extLst>
            </p:cNvPr>
            <p:cNvSpPr/>
            <p:nvPr/>
          </p:nvSpPr>
          <p:spPr>
            <a:xfrm>
              <a:off x="4494165" y="2651760"/>
              <a:ext cx="2563091" cy="845820"/>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7" name="Google Shape;177;p30">
            <a:extLst>
              <a:ext uri="{FF2B5EF4-FFF2-40B4-BE49-F238E27FC236}">
                <a16:creationId xmlns:a16="http://schemas.microsoft.com/office/drawing/2014/main" id="{E62677B8-2675-0449-7553-EF64C3E6FED4}"/>
              </a:ext>
            </a:extLst>
          </p:cNvPr>
          <p:cNvSpPr txBox="1"/>
          <p:nvPr/>
        </p:nvSpPr>
        <p:spPr>
          <a:xfrm>
            <a:off x="2701799" y="2557900"/>
            <a:ext cx="3983950" cy="923289"/>
          </a:xfrm>
          <a:prstGeom prst="rect">
            <a:avLst/>
          </a:prstGeom>
          <a:noFill/>
          <a:ln>
            <a:noFill/>
          </a:ln>
        </p:spPr>
        <p:txBody>
          <a:bodyPr spcFirstLastPara="1" wrap="square" lIns="91425" tIns="45700" rIns="91425" bIns="45700" anchor="ctr" anchorCtr="0">
            <a:spAutoFit/>
          </a:bodyPr>
          <a:lstStyle/>
          <a:p>
            <a:pPr marL="0" lvl="0" indent="0" algn="ctr" rtl="0">
              <a:lnSpc>
                <a:spcPct val="150000"/>
              </a:lnSpc>
              <a:spcBef>
                <a:spcPts val="0"/>
              </a:spcBef>
              <a:spcAft>
                <a:spcPts val="0"/>
              </a:spcAft>
              <a:buClr>
                <a:schemeClr val="dk1"/>
              </a:buClr>
              <a:buSzPts val="1100"/>
              <a:buFont typeface="Arial"/>
              <a:buNone/>
            </a:pPr>
            <a:r>
              <a:rPr lang="ja" sz="2800" b="1" spc="300" dirty="0">
                <a:solidFill>
                  <a:schemeClr val="bg1"/>
                </a:solidFill>
                <a:latin typeface="BIZ UDPゴシック" panose="020B0400000000000000" pitchFamily="50" charset="-128"/>
                <a:ea typeface="BIZ UDPゴシック" panose="020B0400000000000000" pitchFamily="50" charset="-128"/>
              </a:rPr>
              <a:t>貯金</a:t>
            </a:r>
            <a:r>
              <a:rPr lang="ja" sz="2000" b="1" spc="300" dirty="0">
                <a:solidFill>
                  <a:schemeClr val="bg1"/>
                </a:solidFill>
                <a:latin typeface="BIZ UDPゴシック" panose="020B0400000000000000" pitchFamily="50" charset="-128"/>
                <a:ea typeface="BIZ UDPゴシック" panose="020B0400000000000000" pitchFamily="50" charset="-128"/>
              </a:rPr>
              <a:t>が</a:t>
            </a:r>
            <a:r>
              <a:rPr lang="ja" sz="2400" b="1" spc="300" dirty="0">
                <a:solidFill>
                  <a:schemeClr val="bg1"/>
                </a:solidFill>
                <a:latin typeface="BIZ UDPゴシック" panose="020B0400000000000000" pitchFamily="50" charset="-128"/>
                <a:ea typeface="BIZ UDPゴシック" panose="020B0400000000000000" pitchFamily="50" charset="-128"/>
              </a:rPr>
              <a:t>ダントツ</a:t>
            </a:r>
            <a:r>
              <a:rPr lang="ja" sz="3600" b="1" spc="300" dirty="0">
                <a:solidFill>
                  <a:schemeClr val="bg1"/>
                </a:solidFill>
                <a:latin typeface="BIZ UDPゴシック" panose="020B0400000000000000" pitchFamily="50" charset="-128"/>
                <a:ea typeface="BIZ UDPゴシック" panose="020B0400000000000000" pitchFamily="50" charset="-128"/>
              </a:rPr>
              <a:t>１</a:t>
            </a:r>
            <a:r>
              <a:rPr lang="ja" sz="2400" b="1" spc="300" dirty="0">
                <a:solidFill>
                  <a:schemeClr val="bg1"/>
                </a:solidFill>
                <a:latin typeface="BIZ UDPゴシック" panose="020B0400000000000000" pitchFamily="50" charset="-128"/>
                <a:ea typeface="BIZ UDPゴシック" panose="020B0400000000000000" pitchFamily="50" charset="-128"/>
              </a:rPr>
              <a:t>位</a:t>
            </a:r>
            <a:r>
              <a:rPr lang="ja" sz="2800" b="1" spc="300" dirty="0">
                <a:solidFill>
                  <a:schemeClr val="bg1"/>
                </a:solidFill>
                <a:latin typeface="BIZ UDPゴシック" panose="020B0400000000000000" pitchFamily="50" charset="-128"/>
                <a:ea typeface="BIZ UDPゴシック" panose="020B0400000000000000" pitchFamily="50" charset="-128"/>
              </a:rPr>
              <a:t>　</a:t>
            </a:r>
            <a:endParaRPr sz="2800" b="1" spc="300" dirty="0">
              <a:solidFill>
                <a:schemeClr val="bg1"/>
              </a:solidFill>
              <a:latin typeface="BIZ UDPゴシック" panose="020B0400000000000000" pitchFamily="50" charset="-128"/>
              <a:ea typeface="BIZ UDPゴシック" panose="020B0400000000000000" pitchFamily="50" charset="-128"/>
            </a:endParaRPr>
          </a:p>
        </p:txBody>
      </p:sp>
      <p:sp>
        <p:nvSpPr>
          <p:cNvPr id="24" name="Google Shape;155;p28">
            <a:extLst>
              <a:ext uri="{FF2B5EF4-FFF2-40B4-BE49-F238E27FC236}">
                <a16:creationId xmlns:a16="http://schemas.microsoft.com/office/drawing/2014/main" id="{8E8E4329-8163-DE1C-5157-86A57EFA31BC}"/>
              </a:ext>
            </a:extLst>
          </p:cNvPr>
          <p:cNvSpPr txBox="1"/>
          <p:nvPr/>
        </p:nvSpPr>
        <p:spPr>
          <a:xfrm>
            <a:off x="8369378" y="7098879"/>
            <a:ext cx="3818100" cy="30774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800" dirty="0">
                <a:solidFill>
                  <a:srgbClr val="666666"/>
                </a:solidFill>
                <a:latin typeface="BIZ UDPゴシック" panose="020B0400000000000000" pitchFamily="50" charset="-128"/>
                <a:ea typeface="BIZ UDPゴシック" panose="020B0400000000000000" pitchFamily="50" charset="-128"/>
              </a:rPr>
              <a:t>小学生白書  2024年11月調査</a:t>
            </a:r>
            <a:endParaRPr sz="800" dirty="0">
              <a:solidFill>
                <a:srgbClr val="666666"/>
              </a:solidFill>
              <a:latin typeface="BIZ UDPゴシック" panose="020B0400000000000000" pitchFamily="50" charset="-128"/>
              <a:ea typeface="BIZ UDPゴシック" panose="020B0400000000000000" pitchFamily="50" charset="-128"/>
            </a:endParaRPr>
          </a:p>
        </p:txBody>
      </p:sp>
      <p:sp>
        <p:nvSpPr>
          <p:cNvPr id="25" name="Google Shape;153;p28">
            <a:extLst>
              <a:ext uri="{FF2B5EF4-FFF2-40B4-BE49-F238E27FC236}">
                <a16:creationId xmlns:a16="http://schemas.microsoft.com/office/drawing/2014/main" id="{5B1D25BC-1BA3-3C93-802C-4C2AE4B3B766}"/>
              </a:ext>
            </a:extLst>
          </p:cNvPr>
          <p:cNvSpPr txBox="1"/>
          <p:nvPr/>
        </p:nvSpPr>
        <p:spPr>
          <a:xfrm>
            <a:off x="1026531" y="1745873"/>
            <a:ext cx="893196" cy="246181"/>
          </a:xfrm>
          <a:prstGeom prst="rect">
            <a:avLst/>
          </a:prstGeom>
          <a:noFill/>
          <a:ln>
            <a:noFill/>
          </a:ln>
        </p:spPr>
        <p:txBody>
          <a:bodyPr spcFirstLastPara="1" wrap="square" lIns="91425" tIns="45700" rIns="91425" bIns="45700" anchor="ctr" anchorCtr="0">
            <a:spAutoFit/>
          </a:bodyPr>
          <a:lstStyle/>
          <a:p>
            <a:pPr marL="0" lvl="0" indent="0" algn="ctr" rtl="0">
              <a:spcBef>
                <a:spcPts val="0"/>
              </a:spcBef>
              <a:spcAft>
                <a:spcPts val="0"/>
              </a:spcAft>
              <a:buClr>
                <a:schemeClr val="dk1"/>
              </a:buClr>
              <a:buSzPts val="1100"/>
              <a:buFont typeface="Arial"/>
              <a:buNone/>
            </a:pPr>
            <a:r>
              <a:rPr lang="ja-JP" altLang="en-US" sz="1000" b="1" spc="300" dirty="0">
                <a:solidFill>
                  <a:schemeClr val="dk1"/>
                </a:solidFill>
                <a:latin typeface="BIZ UDPゴシック" panose="020B0400000000000000" pitchFamily="50" charset="-128"/>
                <a:ea typeface="BIZ UDPゴシック" panose="020B0400000000000000" pitchFamily="50" charset="-128"/>
              </a:rPr>
              <a:t>（％）</a:t>
            </a:r>
            <a:endParaRPr sz="1000" b="1" spc="300" dirty="0">
              <a:solidFill>
                <a:schemeClr val="dk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223366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89F4EE80-1F05-1927-9503-9AA23AA327D4}"/>
              </a:ext>
            </a:extLst>
          </p:cNvPr>
          <p:cNvGrpSpPr/>
          <p:nvPr/>
        </p:nvGrpSpPr>
        <p:grpSpPr>
          <a:xfrm>
            <a:off x="0" y="490927"/>
            <a:ext cx="7627534" cy="1258487"/>
            <a:chOff x="-12594" y="1315008"/>
            <a:chExt cx="7627534" cy="1258487"/>
          </a:xfrm>
        </p:grpSpPr>
        <p:pic>
          <p:nvPicPr>
            <p:cNvPr id="3" name="図 2">
              <a:extLst>
                <a:ext uri="{FF2B5EF4-FFF2-40B4-BE49-F238E27FC236}">
                  <a16:creationId xmlns:a16="http://schemas.microsoft.com/office/drawing/2014/main" id="{EC57A02B-745C-C990-BD66-1E3768F48354}"/>
                </a:ext>
              </a:extLst>
            </p:cNvPr>
            <p:cNvPicPr>
              <a:picLocks noChangeAspect="1"/>
            </p:cNvPicPr>
            <p:nvPr/>
          </p:nvPicPr>
          <p:blipFill>
            <a:blip r:embed="rId3"/>
            <a:stretch>
              <a:fillRect/>
            </a:stretch>
          </p:blipFill>
          <p:spPr>
            <a:xfrm>
              <a:off x="4526383" y="1315008"/>
              <a:ext cx="3088557" cy="1258487"/>
            </a:xfrm>
            <a:prstGeom prst="rect">
              <a:avLst/>
            </a:prstGeom>
          </p:spPr>
        </p:pic>
        <p:pic>
          <p:nvPicPr>
            <p:cNvPr id="4" name="図 3">
              <a:extLst>
                <a:ext uri="{FF2B5EF4-FFF2-40B4-BE49-F238E27FC236}">
                  <a16:creationId xmlns:a16="http://schemas.microsoft.com/office/drawing/2014/main" id="{C116E1A5-A5E2-5FA1-8FAB-B15CAB3D874C}"/>
                </a:ext>
              </a:extLst>
            </p:cNvPr>
            <p:cNvPicPr>
              <a:picLocks noChangeAspect="1"/>
            </p:cNvPicPr>
            <p:nvPr/>
          </p:nvPicPr>
          <p:blipFill>
            <a:blip r:embed="rId3"/>
            <a:stretch>
              <a:fillRect/>
            </a:stretch>
          </p:blipFill>
          <p:spPr>
            <a:xfrm>
              <a:off x="-12594" y="1315008"/>
              <a:ext cx="3088557" cy="1258487"/>
            </a:xfrm>
            <a:prstGeom prst="rect">
              <a:avLst/>
            </a:prstGeom>
          </p:spPr>
        </p:pic>
        <p:pic>
          <p:nvPicPr>
            <p:cNvPr id="5" name="図 4">
              <a:extLst>
                <a:ext uri="{FF2B5EF4-FFF2-40B4-BE49-F238E27FC236}">
                  <a16:creationId xmlns:a16="http://schemas.microsoft.com/office/drawing/2014/main" id="{2CCE7BFE-D433-BA7D-AF18-FD13EEF4728B}"/>
                </a:ext>
              </a:extLst>
            </p:cNvPr>
            <p:cNvPicPr>
              <a:picLocks noChangeAspect="1"/>
            </p:cNvPicPr>
            <p:nvPr/>
          </p:nvPicPr>
          <p:blipFill>
            <a:blip r:embed="rId3"/>
            <a:stretch>
              <a:fillRect/>
            </a:stretch>
          </p:blipFill>
          <p:spPr>
            <a:xfrm>
              <a:off x="1907475" y="1315008"/>
              <a:ext cx="3088557" cy="1258487"/>
            </a:xfrm>
            <a:prstGeom prst="rect">
              <a:avLst/>
            </a:prstGeom>
          </p:spPr>
        </p:pic>
      </p:grpSp>
      <p:sp>
        <p:nvSpPr>
          <p:cNvPr id="6" name="Google Shape;142;p27">
            <a:extLst>
              <a:ext uri="{FF2B5EF4-FFF2-40B4-BE49-F238E27FC236}">
                <a16:creationId xmlns:a16="http://schemas.microsoft.com/office/drawing/2014/main" id="{62617FD8-DBCF-22EC-A7D0-A1F200AE1072}"/>
              </a:ext>
            </a:extLst>
          </p:cNvPr>
          <p:cNvSpPr txBox="1"/>
          <p:nvPr/>
        </p:nvSpPr>
        <p:spPr>
          <a:xfrm>
            <a:off x="524315" y="796319"/>
            <a:ext cx="8305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3000" b="1" spc="300" dirty="0">
                <a:latin typeface="BIZ UDPゴシック" panose="020B0400000000000000" pitchFamily="50" charset="-128"/>
                <a:ea typeface="BIZ UDPゴシック" panose="020B0400000000000000" pitchFamily="50" charset="-128"/>
              </a:rPr>
              <a:t>お年玉の使い方　事例</a:t>
            </a:r>
            <a:endParaRPr sz="3000" b="1" spc="300" dirty="0">
              <a:latin typeface="BIZ UDPゴシック" panose="020B0400000000000000" pitchFamily="50" charset="-128"/>
              <a:ea typeface="BIZ UDPゴシック" panose="020B0400000000000000" pitchFamily="50" charset="-128"/>
            </a:endParaRPr>
          </a:p>
        </p:txBody>
      </p:sp>
      <p:grpSp>
        <p:nvGrpSpPr>
          <p:cNvPr id="13" name="グループ化 12">
            <a:extLst>
              <a:ext uri="{FF2B5EF4-FFF2-40B4-BE49-F238E27FC236}">
                <a16:creationId xmlns:a16="http://schemas.microsoft.com/office/drawing/2014/main" id="{7A8638C0-0D77-1738-C995-C8F964FDCDE2}"/>
              </a:ext>
            </a:extLst>
          </p:cNvPr>
          <p:cNvGrpSpPr/>
          <p:nvPr/>
        </p:nvGrpSpPr>
        <p:grpSpPr>
          <a:xfrm>
            <a:off x="795534" y="2274174"/>
            <a:ext cx="9237465" cy="711833"/>
            <a:chOff x="795534" y="2274174"/>
            <a:chExt cx="9237465" cy="711833"/>
          </a:xfrm>
        </p:grpSpPr>
        <p:pic>
          <p:nvPicPr>
            <p:cNvPr id="9" name="Google Shape;181;p31">
              <a:extLst>
                <a:ext uri="{FF2B5EF4-FFF2-40B4-BE49-F238E27FC236}">
                  <a16:creationId xmlns:a16="http://schemas.microsoft.com/office/drawing/2014/main" id="{2632655B-D6AA-CB73-A4E6-6D0CE27DB0BE}"/>
                </a:ext>
              </a:extLst>
            </p:cNvPr>
            <p:cNvPicPr preferRelativeResize="0"/>
            <p:nvPr/>
          </p:nvPicPr>
          <p:blipFill rotWithShape="1">
            <a:blip r:embed="rId4">
              <a:alphaModFix/>
            </a:blip>
            <a:srcRect/>
            <a:stretch/>
          </p:blipFill>
          <p:spPr>
            <a:xfrm flipH="1">
              <a:off x="795534" y="2339508"/>
              <a:ext cx="74423" cy="646499"/>
            </a:xfrm>
            <a:prstGeom prst="rect">
              <a:avLst/>
            </a:prstGeom>
            <a:noFill/>
            <a:ln>
              <a:noFill/>
            </a:ln>
          </p:spPr>
        </p:pic>
        <p:sp>
          <p:nvSpPr>
            <p:cNvPr id="10" name="タイトル 1">
              <a:extLst>
                <a:ext uri="{FF2B5EF4-FFF2-40B4-BE49-F238E27FC236}">
                  <a16:creationId xmlns:a16="http://schemas.microsoft.com/office/drawing/2014/main" id="{33723E91-0CE6-7A69-AAD8-6526AE62B52B}"/>
                </a:ext>
              </a:extLst>
            </p:cNvPr>
            <p:cNvSpPr txBox="1">
              <a:spLocks/>
            </p:cNvSpPr>
            <p:nvPr/>
          </p:nvSpPr>
          <p:spPr>
            <a:xfrm>
              <a:off x="985624" y="2274174"/>
              <a:ext cx="9047375" cy="646499"/>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400" spc="300" dirty="0">
                  <a:latin typeface="BIZ UDPゴシック" panose="020B0400000000000000" pitchFamily="50" charset="-128"/>
                  <a:ea typeface="BIZ UDPゴシック" panose="020B0400000000000000" pitchFamily="50" charset="-128"/>
                </a:rPr>
                <a:t>親が将来のため（例：学費・制服・ランドセル等）に貯金する</a:t>
              </a:r>
            </a:p>
          </p:txBody>
        </p:sp>
      </p:grpSp>
      <p:grpSp>
        <p:nvGrpSpPr>
          <p:cNvPr id="14" name="グループ化 13">
            <a:extLst>
              <a:ext uri="{FF2B5EF4-FFF2-40B4-BE49-F238E27FC236}">
                <a16:creationId xmlns:a16="http://schemas.microsoft.com/office/drawing/2014/main" id="{FB35C023-1407-67E3-AFD8-5113A1C2CA82}"/>
              </a:ext>
            </a:extLst>
          </p:cNvPr>
          <p:cNvGrpSpPr/>
          <p:nvPr/>
        </p:nvGrpSpPr>
        <p:grpSpPr>
          <a:xfrm>
            <a:off x="795534" y="3221462"/>
            <a:ext cx="9237465" cy="711833"/>
            <a:chOff x="795534" y="3252851"/>
            <a:chExt cx="9237465" cy="711833"/>
          </a:xfrm>
        </p:grpSpPr>
        <p:pic>
          <p:nvPicPr>
            <p:cNvPr id="11" name="Google Shape;181;p31">
              <a:extLst>
                <a:ext uri="{FF2B5EF4-FFF2-40B4-BE49-F238E27FC236}">
                  <a16:creationId xmlns:a16="http://schemas.microsoft.com/office/drawing/2014/main" id="{691ADB81-DC23-77E8-8552-BA9F231267FA}"/>
                </a:ext>
              </a:extLst>
            </p:cNvPr>
            <p:cNvPicPr preferRelativeResize="0"/>
            <p:nvPr/>
          </p:nvPicPr>
          <p:blipFill rotWithShape="1">
            <a:blip r:embed="rId4">
              <a:alphaModFix/>
            </a:blip>
            <a:srcRect/>
            <a:stretch/>
          </p:blipFill>
          <p:spPr>
            <a:xfrm flipH="1">
              <a:off x="795534" y="3318185"/>
              <a:ext cx="74423" cy="646499"/>
            </a:xfrm>
            <a:prstGeom prst="rect">
              <a:avLst/>
            </a:prstGeom>
            <a:noFill/>
            <a:ln>
              <a:noFill/>
            </a:ln>
          </p:spPr>
        </p:pic>
        <p:sp>
          <p:nvSpPr>
            <p:cNvPr id="12" name="タイトル 1">
              <a:extLst>
                <a:ext uri="{FF2B5EF4-FFF2-40B4-BE49-F238E27FC236}">
                  <a16:creationId xmlns:a16="http://schemas.microsoft.com/office/drawing/2014/main" id="{3CED95E5-8840-5C37-B51C-E719C41DC03A}"/>
                </a:ext>
              </a:extLst>
            </p:cNvPr>
            <p:cNvSpPr txBox="1">
              <a:spLocks/>
            </p:cNvSpPr>
            <p:nvPr/>
          </p:nvSpPr>
          <p:spPr>
            <a:xfrm>
              <a:off x="985624" y="3252851"/>
              <a:ext cx="9047375" cy="646499"/>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400" spc="300" dirty="0">
                  <a:latin typeface="BIZ UDPゴシック" panose="020B0400000000000000" pitchFamily="50" charset="-128"/>
                  <a:ea typeface="BIZ UDPゴシック" panose="020B0400000000000000" pitchFamily="50" charset="-128"/>
                </a:rPr>
                <a:t>年棒制おこづかい　</a:t>
              </a:r>
              <a:r>
                <a:rPr lang="en-US" altLang="ja-JP" sz="2400" spc="300" dirty="0">
                  <a:latin typeface="BIZ UDPゴシック" panose="020B0400000000000000" pitchFamily="50" charset="-128"/>
                  <a:ea typeface="BIZ UDPゴシック" panose="020B0400000000000000" pitchFamily="50" charset="-128"/>
                </a:rPr>
                <a:t>12</a:t>
              </a:r>
              <a:r>
                <a:rPr lang="ja-JP" altLang="en-US" sz="2400" spc="300" dirty="0">
                  <a:latin typeface="BIZ UDPゴシック" panose="020B0400000000000000" pitchFamily="50" charset="-128"/>
                  <a:ea typeface="BIZ UDPゴシック" panose="020B0400000000000000" pitchFamily="50" charset="-128"/>
                </a:rPr>
                <a:t>分割して毎月のおこづかいにする</a:t>
              </a:r>
            </a:p>
          </p:txBody>
        </p:sp>
      </p:grpSp>
      <p:grpSp>
        <p:nvGrpSpPr>
          <p:cNvPr id="15" name="グループ化 14">
            <a:extLst>
              <a:ext uri="{FF2B5EF4-FFF2-40B4-BE49-F238E27FC236}">
                <a16:creationId xmlns:a16="http://schemas.microsoft.com/office/drawing/2014/main" id="{3C3F9A6A-0425-46D5-12F8-BF183992F030}"/>
              </a:ext>
            </a:extLst>
          </p:cNvPr>
          <p:cNvGrpSpPr/>
          <p:nvPr/>
        </p:nvGrpSpPr>
        <p:grpSpPr>
          <a:xfrm>
            <a:off x="795534" y="4168750"/>
            <a:ext cx="9237465" cy="711833"/>
            <a:chOff x="795534" y="3252851"/>
            <a:chExt cx="9237465" cy="711833"/>
          </a:xfrm>
        </p:grpSpPr>
        <p:pic>
          <p:nvPicPr>
            <p:cNvPr id="16" name="Google Shape;181;p31">
              <a:extLst>
                <a:ext uri="{FF2B5EF4-FFF2-40B4-BE49-F238E27FC236}">
                  <a16:creationId xmlns:a16="http://schemas.microsoft.com/office/drawing/2014/main" id="{C40CFD8F-79F3-7F15-2E78-56CA30A5C768}"/>
                </a:ext>
              </a:extLst>
            </p:cNvPr>
            <p:cNvPicPr preferRelativeResize="0"/>
            <p:nvPr/>
          </p:nvPicPr>
          <p:blipFill rotWithShape="1">
            <a:blip r:embed="rId4">
              <a:alphaModFix/>
            </a:blip>
            <a:srcRect/>
            <a:stretch/>
          </p:blipFill>
          <p:spPr>
            <a:xfrm flipH="1">
              <a:off x="795534" y="3318185"/>
              <a:ext cx="74423" cy="646499"/>
            </a:xfrm>
            <a:prstGeom prst="rect">
              <a:avLst/>
            </a:prstGeom>
            <a:noFill/>
            <a:ln>
              <a:noFill/>
            </a:ln>
          </p:spPr>
        </p:pic>
        <p:sp>
          <p:nvSpPr>
            <p:cNvPr id="17" name="タイトル 1">
              <a:extLst>
                <a:ext uri="{FF2B5EF4-FFF2-40B4-BE49-F238E27FC236}">
                  <a16:creationId xmlns:a16="http://schemas.microsoft.com/office/drawing/2014/main" id="{8FBE70F4-4BBD-FAAA-0BAE-DD5DD1A3ACE0}"/>
                </a:ext>
              </a:extLst>
            </p:cNvPr>
            <p:cNvSpPr txBox="1">
              <a:spLocks/>
            </p:cNvSpPr>
            <p:nvPr/>
          </p:nvSpPr>
          <p:spPr>
            <a:xfrm>
              <a:off x="985624" y="3252851"/>
              <a:ext cx="9047375" cy="646499"/>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400" spc="300" dirty="0">
                  <a:latin typeface="BIZ UDPゴシック" panose="020B0400000000000000" pitchFamily="50" charset="-128"/>
                  <a:ea typeface="BIZ UDPゴシック" panose="020B0400000000000000" pitchFamily="50" charset="-128"/>
                </a:rPr>
                <a:t>特定の目標（例：グローブ）のために計画的に貯める</a:t>
              </a:r>
            </a:p>
          </p:txBody>
        </p:sp>
      </p:grpSp>
      <p:grpSp>
        <p:nvGrpSpPr>
          <p:cNvPr id="18" name="グループ化 17">
            <a:extLst>
              <a:ext uri="{FF2B5EF4-FFF2-40B4-BE49-F238E27FC236}">
                <a16:creationId xmlns:a16="http://schemas.microsoft.com/office/drawing/2014/main" id="{3B49781C-7B97-48AC-5873-C1E2FCA9EACD}"/>
              </a:ext>
            </a:extLst>
          </p:cNvPr>
          <p:cNvGrpSpPr/>
          <p:nvPr/>
        </p:nvGrpSpPr>
        <p:grpSpPr>
          <a:xfrm>
            <a:off x="795534" y="5116038"/>
            <a:ext cx="9237465" cy="711833"/>
            <a:chOff x="795534" y="3252851"/>
            <a:chExt cx="9237465" cy="711833"/>
          </a:xfrm>
        </p:grpSpPr>
        <p:pic>
          <p:nvPicPr>
            <p:cNvPr id="19" name="Google Shape;181;p31">
              <a:extLst>
                <a:ext uri="{FF2B5EF4-FFF2-40B4-BE49-F238E27FC236}">
                  <a16:creationId xmlns:a16="http://schemas.microsoft.com/office/drawing/2014/main" id="{B36F734F-99BA-6C0D-DADB-C89D6322FC5B}"/>
                </a:ext>
              </a:extLst>
            </p:cNvPr>
            <p:cNvPicPr preferRelativeResize="0"/>
            <p:nvPr/>
          </p:nvPicPr>
          <p:blipFill rotWithShape="1">
            <a:blip r:embed="rId4">
              <a:alphaModFix/>
            </a:blip>
            <a:srcRect/>
            <a:stretch/>
          </p:blipFill>
          <p:spPr>
            <a:xfrm flipH="1">
              <a:off x="795534" y="3318185"/>
              <a:ext cx="74423" cy="646499"/>
            </a:xfrm>
            <a:prstGeom prst="rect">
              <a:avLst/>
            </a:prstGeom>
            <a:noFill/>
            <a:ln>
              <a:noFill/>
            </a:ln>
          </p:spPr>
        </p:pic>
        <p:sp>
          <p:nvSpPr>
            <p:cNvPr id="20" name="タイトル 1">
              <a:extLst>
                <a:ext uri="{FF2B5EF4-FFF2-40B4-BE49-F238E27FC236}">
                  <a16:creationId xmlns:a16="http://schemas.microsoft.com/office/drawing/2014/main" id="{B0A7A700-A7B4-7B50-C76A-5DFEF8EDE9D7}"/>
                </a:ext>
              </a:extLst>
            </p:cNvPr>
            <p:cNvSpPr txBox="1">
              <a:spLocks/>
            </p:cNvSpPr>
            <p:nvPr/>
          </p:nvSpPr>
          <p:spPr>
            <a:xfrm>
              <a:off x="985624" y="3252851"/>
              <a:ext cx="9047375" cy="646499"/>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400" spc="300" dirty="0">
                  <a:latin typeface="BIZ UDPゴシック" panose="020B0400000000000000" pitchFamily="50" charset="-128"/>
                  <a:ea typeface="BIZ UDPゴシック" panose="020B0400000000000000" pitchFamily="50" charset="-128"/>
                </a:rPr>
                <a:t>礼儀やお返しの習慣について学ぶ</a:t>
              </a:r>
            </a:p>
          </p:txBody>
        </p:sp>
      </p:grpSp>
      <p:grpSp>
        <p:nvGrpSpPr>
          <p:cNvPr id="21" name="グループ化 20">
            <a:extLst>
              <a:ext uri="{FF2B5EF4-FFF2-40B4-BE49-F238E27FC236}">
                <a16:creationId xmlns:a16="http://schemas.microsoft.com/office/drawing/2014/main" id="{6756449F-23F2-4D30-A87F-F0745A6A5764}"/>
              </a:ext>
            </a:extLst>
          </p:cNvPr>
          <p:cNvGrpSpPr/>
          <p:nvPr/>
        </p:nvGrpSpPr>
        <p:grpSpPr>
          <a:xfrm>
            <a:off x="795534" y="6063327"/>
            <a:ext cx="9237465" cy="711833"/>
            <a:chOff x="795534" y="3252851"/>
            <a:chExt cx="9237465" cy="711833"/>
          </a:xfrm>
        </p:grpSpPr>
        <p:pic>
          <p:nvPicPr>
            <p:cNvPr id="22" name="Google Shape;181;p31">
              <a:extLst>
                <a:ext uri="{FF2B5EF4-FFF2-40B4-BE49-F238E27FC236}">
                  <a16:creationId xmlns:a16="http://schemas.microsoft.com/office/drawing/2014/main" id="{10C2B174-7BEF-FFB1-1E89-B2776887F923}"/>
                </a:ext>
              </a:extLst>
            </p:cNvPr>
            <p:cNvPicPr preferRelativeResize="0"/>
            <p:nvPr/>
          </p:nvPicPr>
          <p:blipFill rotWithShape="1">
            <a:blip r:embed="rId4">
              <a:alphaModFix/>
            </a:blip>
            <a:srcRect/>
            <a:stretch/>
          </p:blipFill>
          <p:spPr>
            <a:xfrm flipH="1">
              <a:off x="795534" y="3318185"/>
              <a:ext cx="74423" cy="646499"/>
            </a:xfrm>
            <a:prstGeom prst="rect">
              <a:avLst/>
            </a:prstGeom>
            <a:noFill/>
            <a:ln>
              <a:noFill/>
            </a:ln>
          </p:spPr>
        </p:pic>
        <p:sp>
          <p:nvSpPr>
            <p:cNvPr id="23" name="タイトル 1">
              <a:extLst>
                <a:ext uri="{FF2B5EF4-FFF2-40B4-BE49-F238E27FC236}">
                  <a16:creationId xmlns:a16="http://schemas.microsoft.com/office/drawing/2014/main" id="{D7397E04-560E-A890-9957-6955CB699C30}"/>
                </a:ext>
              </a:extLst>
            </p:cNvPr>
            <p:cNvSpPr txBox="1">
              <a:spLocks/>
            </p:cNvSpPr>
            <p:nvPr/>
          </p:nvSpPr>
          <p:spPr>
            <a:xfrm>
              <a:off x="985624" y="3252851"/>
              <a:ext cx="9047375" cy="646499"/>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400" spc="300" dirty="0">
                  <a:latin typeface="BIZ UDPゴシック" panose="020B0400000000000000" pitchFamily="50" charset="-128"/>
                  <a:ea typeface="BIZ UDPゴシック" panose="020B0400000000000000" pitchFamily="50" charset="-128"/>
                </a:rPr>
                <a:t>少し大きくなれば、投資をするチャンス</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1DAED741-F249-8902-EB78-3000C70F23F1}"/>
              </a:ext>
            </a:extLst>
          </p:cNvPr>
          <p:cNvGrpSpPr/>
          <p:nvPr/>
        </p:nvGrpSpPr>
        <p:grpSpPr>
          <a:xfrm>
            <a:off x="1494506" y="3043787"/>
            <a:ext cx="7702800" cy="1472100"/>
            <a:chOff x="1265709" y="3209350"/>
            <a:chExt cx="7702800" cy="1472100"/>
          </a:xfrm>
        </p:grpSpPr>
        <p:sp>
          <p:nvSpPr>
            <p:cNvPr id="189" name="Google Shape;189;p32"/>
            <p:cNvSpPr/>
            <p:nvPr/>
          </p:nvSpPr>
          <p:spPr>
            <a:xfrm>
              <a:off x="1265709" y="3209350"/>
              <a:ext cx="7702800" cy="1472100"/>
            </a:xfrm>
            <a:prstGeom prst="rect">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191" name="Google Shape;191;p32"/>
            <p:cNvSpPr txBox="1"/>
            <p:nvPr/>
          </p:nvSpPr>
          <p:spPr>
            <a:xfrm>
              <a:off x="2814892" y="3232408"/>
              <a:ext cx="6011608" cy="14154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600"/>
                <a:buFont typeface="Arial"/>
                <a:buNone/>
              </a:pPr>
              <a:r>
                <a:rPr lang="ja" sz="3600" b="1" spc="300" dirty="0">
                  <a:latin typeface="BIZ UDPゴシック" panose="020B0400000000000000" pitchFamily="50" charset="-128"/>
                  <a:ea typeface="BIZ UDPゴシック" panose="020B0400000000000000" pitchFamily="50" charset="-128"/>
                </a:rPr>
                <a:t>衝動買いはダメ？</a:t>
              </a:r>
              <a:endParaRPr sz="3600" spc="300" dirty="0">
                <a:latin typeface="BIZ UDPゴシック" panose="020B0400000000000000" pitchFamily="50" charset="-128"/>
                <a:ea typeface="BIZ UDPゴシック" panose="020B0400000000000000" pitchFamily="50" charset="-128"/>
              </a:endParaRPr>
            </a:p>
          </p:txBody>
        </p:sp>
        <p:pic>
          <p:nvPicPr>
            <p:cNvPr id="2" name="図 1">
              <a:extLst>
                <a:ext uri="{FF2B5EF4-FFF2-40B4-BE49-F238E27FC236}">
                  <a16:creationId xmlns:a16="http://schemas.microsoft.com/office/drawing/2014/main" id="{B2602BCF-42F9-0D84-F128-2223D3F7633B}"/>
                </a:ext>
              </a:extLst>
            </p:cNvPr>
            <p:cNvPicPr>
              <a:picLocks noChangeAspect="1"/>
            </p:cNvPicPr>
            <p:nvPr/>
          </p:nvPicPr>
          <p:blipFill>
            <a:blip r:embed="rId3"/>
            <a:stretch>
              <a:fillRect/>
            </a:stretch>
          </p:blipFill>
          <p:spPr>
            <a:xfrm>
              <a:off x="1659804" y="3578828"/>
              <a:ext cx="802548" cy="802548"/>
            </a:xfrm>
            <a:prstGeom prst="rect">
              <a:avLst/>
            </a:prstGeom>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8">
          <a:extLst>
            <a:ext uri="{FF2B5EF4-FFF2-40B4-BE49-F238E27FC236}">
              <a16:creationId xmlns:a16="http://schemas.microsoft.com/office/drawing/2014/main" id="{110B7CF1-1240-D41A-E3F8-4CDD6BD7DB20}"/>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D1482FE7-4C8F-6491-9CE9-0A349AEE4292}"/>
              </a:ext>
            </a:extLst>
          </p:cNvPr>
          <p:cNvGrpSpPr/>
          <p:nvPr/>
        </p:nvGrpSpPr>
        <p:grpSpPr>
          <a:xfrm>
            <a:off x="1000772" y="1284473"/>
            <a:ext cx="4954715" cy="946907"/>
            <a:chOff x="1265709" y="3209350"/>
            <a:chExt cx="7702800" cy="1472100"/>
          </a:xfrm>
        </p:grpSpPr>
        <p:sp>
          <p:nvSpPr>
            <p:cNvPr id="189" name="Google Shape;189;p32">
              <a:extLst>
                <a:ext uri="{FF2B5EF4-FFF2-40B4-BE49-F238E27FC236}">
                  <a16:creationId xmlns:a16="http://schemas.microsoft.com/office/drawing/2014/main" id="{7AB202B4-C23A-36F7-41C1-9AFEDBE6E67A}"/>
                </a:ext>
              </a:extLst>
            </p:cNvPr>
            <p:cNvSpPr/>
            <p:nvPr/>
          </p:nvSpPr>
          <p:spPr>
            <a:xfrm>
              <a:off x="1265709" y="3209350"/>
              <a:ext cx="7702800" cy="1472100"/>
            </a:xfrm>
            <a:prstGeom prst="rect">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191" name="Google Shape;191;p32">
              <a:extLst>
                <a:ext uri="{FF2B5EF4-FFF2-40B4-BE49-F238E27FC236}">
                  <a16:creationId xmlns:a16="http://schemas.microsoft.com/office/drawing/2014/main" id="{BABB92B3-B8F4-D9C8-1796-BE34A2B08E7C}"/>
                </a:ext>
              </a:extLst>
            </p:cNvPr>
            <p:cNvSpPr txBox="1"/>
            <p:nvPr/>
          </p:nvSpPr>
          <p:spPr>
            <a:xfrm>
              <a:off x="2814892" y="3232408"/>
              <a:ext cx="6011608" cy="14154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600"/>
                <a:buFont typeface="Arial"/>
                <a:buNone/>
              </a:pPr>
              <a:r>
                <a:rPr lang="ja" sz="2400" b="1" spc="300" dirty="0">
                  <a:latin typeface="BIZ UDPゴシック" panose="020B0400000000000000" pitchFamily="50" charset="-128"/>
                  <a:ea typeface="BIZ UDPゴシック" panose="020B0400000000000000" pitchFamily="50" charset="-128"/>
                </a:rPr>
                <a:t>衝動買いはダメ？</a:t>
              </a:r>
              <a:endParaRPr sz="2400" spc="300" dirty="0">
                <a:latin typeface="BIZ UDPゴシック" panose="020B0400000000000000" pitchFamily="50" charset="-128"/>
                <a:ea typeface="BIZ UDPゴシック" panose="020B0400000000000000" pitchFamily="50" charset="-128"/>
              </a:endParaRPr>
            </a:p>
          </p:txBody>
        </p:sp>
        <p:pic>
          <p:nvPicPr>
            <p:cNvPr id="2" name="図 1">
              <a:extLst>
                <a:ext uri="{FF2B5EF4-FFF2-40B4-BE49-F238E27FC236}">
                  <a16:creationId xmlns:a16="http://schemas.microsoft.com/office/drawing/2014/main" id="{6A73608D-D942-8329-E012-51913FF5B1D0}"/>
                </a:ext>
              </a:extLst>
            </p:cNvPr>
            <p:cNvPicPr>
              <a:picLocks noChangeAspect="1"/>
            </p:cNvPicPr>
            <p:nvPr/>
          </p:nvPicPr>
          <p:blipFill>
            <a:blip r:embed="rId3"/>
            <a:stretch>
              <a:fillRect/>
            </a:stretch>
          </p:blipFill>
          <p:spPr>
            <a:xfrm>
              <a:off x="1659804" y="3578828"/>
              <a:ext cx="802548" cy="802548"/>
            </a:xfrm>
            <a:prstGeom prst="rect">
              <a:avLst/>
            </a:prstGeom>
          </p:spPr>
        </p:pic>
      </p:grpSp>
      <p:pic>
        <p:nvPicPr>
          <p:cNvPr id="4" name="図 3">
            <a:extLst>
              <a:ext uri="{FF2B5EF4-FFF2-40B4-BE49-F238E27FC236}">
                <a16:creationId xmlns:a16="http://schemas.microsoft.com/office/drawing/2014/main" id="{9526EE07-49AE-14F2-E916-A7B56A692AFD}"/>
              </a:ext>
            </a:extLst>
          </p:cNvPr>
          <p:cNvPicPr>
            <a:picLocks noChangeAspect="1"/>
          </p:cNvPicPr>
          <p:nvPr/>
        </p:nvPicPr>
        <p:blipFill>
          <a:blip r:embed="rId4"/>
          <a:stretch>
            <a:fillRect/>
          </a:stretch>
        </p:blipFill>
        <p:spPr>
          <a:xfrm flipH="1">
            <a:off x="2613101" y="5056231"/>
            <a:ext cx="962731" cy="1534023"/>
          </a:xfrm>
          <a:prstGeom prst="rect">
            <a:avLst/>
          </a:prstGeom>
        </p:spPr>
      </p:pic>
      <p:sp>
        <p:nvSpPr>
          <p:cNvPr id="8" name="思考の吹き出し: 雲形 7">
            <a:extLst>
              <a:ext uri="{FF2B5EF4-FFF2-40B4-BE49-F238E27FC236}">
                <a16:creationId xmlns:a16="http://schemas.microsoft.com/office/drawing/2014/main" id="{C2E7B2D9-BB6C-584D-CD7C-1B4A754259EC}"/>
              </a:ext>
            </a:extLst>
          </p:cNvPr>
          <p:cNvSpPr/>
          <p:nvPr/>
        </p:nvSpPr>
        <p:spPr>
          <a:xfrm>
            <a:off x="4940707" y="4565242"/>
            <a:ext cx="1805428" cy="1170085"/>
          </a:xfrm>
          <a:prstGeom prst="cloudCallout">
            <a:avLst>
              <a:gd name="adj1" fmla="val 39478"/>
              <a:gd name="adj2" fmla="val 75620"/>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Google Shape;191;p32">
            <a:extLst>
              <a:ext uri="{FF2B5EF4-FFF2-40B4-BE49-F238E27FC236}">
                <a16:creationId xmlns:a16="http://schemas.microsoft.com/office/drawing/2014/main" id="{723EFCA4-219D-0403-F035-7A24F52D3671}"/>
              </a:ext>
            </a:extLst>
          </p:cNvPr>
          <p:cNvSpPr txBox="1"/>
          <p:nvPr/>
        </p:nvSpPr>
        <p:spPr>
          <a:xfrm rot="21273368">
            <a:off x="5055587" y="4840976"/>
            <a:ext cx="2041267" cy="480605"/>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600"/>
              <a:buFont typeface="Arial"/>
              <a:buNone/>
            </a:pPr>
            <a:r>
              <a:rPr lang="ja-JP" altLang="en-US" b="1" spc="300" dirty="0">
                <a:solidFill>
                  <a:schemeClr val="bg1"/>
                </a:solidFill>
                <a:latin typeface="BIZ UDPゴシック" panose="020B0400000000000000" pitchFamily="50" charset="-128"/>
                <a:ea typeface="BIZ UDPゴシック" panose="020B0400000000000000" pitchFamily="50" charset="-128"/>
              </a:rPr>
              <a:t>本当にほしい？</a:t>
            </a:r>
            <a:endParaRPr spc="300" dirty="0">
              <a:solidFill>
                <a:schemeClr val="bg1"/>
              </a:solidFill>
              <a:latin typeface="BIZ UDPゴシック" panose="020B0400000000000000" pitchFamily="50" charset="-128"/>
              <a:ea typeface="BIZ UDPゴシック" panose="020B0400000000000000" pitchFamily="50" charset="-128"/>
            </a:endParaRPr>
          </a:p>
        </p:txBody>
      </p:sp>
      <p:sp>
        <p:nvSpPr>
          <p:cNvPr id="11" name="Google Shape;191;p32">
            <a:extLst>
              <a:ext uri="{FF2B5EF4-FFF2-40B4-BE49-F238E27FC236}">
                <a16:creationId xmlns:a16="http://schemas.microsoft.com/office/drawing/2014/main" id="{30B2F268-22F1-FC2E-787A-48C1493E655F}"/>
              </a:ext>
            </a:extLst>
          </p:cNvPr>
          <p:cNvSpPr txBox="1"/>
          <p:nvPr/>
        </p:nvSpPr>
        <p:spPr>
          <a:xfrm>
            <a:off x="2741876" y="2452459"/>
            <a:ext cx="5872669" cy="1118332"/>
          </a:xfrm>
          <a:prstGeom prst="rect">
            <a:avLst/>
          </a:prstGeom>
          <a:noFill/>
          <a:ln>
            <a:noFill/>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Clr>
                <a:srgbClr val="000000"/>
              </a:buClr>
              <a:buSzPts val="1600"/>
              <a:buFont typeface="Arial"/>
              <a:buNone/>
            </a:pPr>
            <a:r>
              <a:rPr lang="ja-JP" altLang="en-US" sz="4000" b="1" spc="300" dirty="0">
                <a:solidFill>
                  <a:schemeClr val="accent2"/>
                </a:solidFill>
                <a:latin typeface="BIZ UDPゴシック" panose="020B0400000000000000" pitchFamily="50" charset="-128"/>
                <a:ea typeface="BIZ UDPゴシック" panose="020B0400000000000000" pitchFamily="50" charset="-128"/>
              </a:rPr>
              <a:t>失敗から学ぶのも</a:t>
            </a:r>
            <a:r>
              <a:rPr lang="en-US" altLang="ja-JP" sz="4000" b="1" spc="300" dirty="0">
                <a:solidFill>
                  <a:schemeClr val="accent2"/>
                </a:solidFill>
                <a:latin typeface="BIZ UDPゴシック" panose="020B0400000000000000" pitchFamily="50" charset="-128"/>
                <a:ea typeface="BIZ UDPゴシック" panose="020B0400000000000000" pitchFamily="50" charset="-128"/>
              </a:rPr>
              <a:t>1</a:t>
            </a:r>
            <a:r>
              <a:rPr lang="ja-JP" altLang="en-US" sz="4000" b="1" spc="300" dirty="0">
                <a:solidFill>
                  <a:schemeClr val="accent2"/>
                </a:solidFill>
                <a:latin typeface="BIZ UDPゴシック" panose="020B0400000000000000" pitchFamily="50" charset="-128"/>
                <a:ea typeface="BIZ UDPゴシック" panose="020B0400000000000000" pitchFamily="50" charset="-128"/>
              </a:rPr>
              <a:t>つ</a:t>
            </a:r>
            <a:endParaRPr lang="en-US" altLang="ja-JP" sz="4000" b="1" spc="300" dirty="0">
              <a:solidFill>
                <a:schemeClr val="accent2"/>
              </a:solidFill>
              <a:latin typeface="BIZ UDPゴシック" panose="020B0400000000000000" pitchFamily="50" charset="-128"/>
              <a:ea typeface="BIZ UDPゴシック" panose="020B0400000000000000" pitchFamily="50" charset="-128"/>
            </a:endParaRPr>
          </a:p>
        </p:txBody>
      </p:sp>
      <p:sp>
        <p:nvSpPr>
          <p:cNvPr id="12" name="思考の吹き出し: 雲形 11">
            <a:extLst>
              <a:ext uri="{FF2B5EF4-FFF2-40B4-BE49-F238E27FC236}">
                <a16:creationId xmlns:a16="http://schemas.microsoft.com/office/drawing/2014/main" id="{EAEBC63D-1C5C-A003-137A-951F130DAE7C}"/>
              </a:ext>
            </a:extLst>
          </p:cNvPr>
          <p:cNvSpPr/>
          <p:nvPr/>
        </p:nvSpPr>
        <p:spPr>
          <a:xfrm rot="1083905">
            <a:off x="7883862" y="4240071"/>
            <a:ext cx="2184304" cy="1295315"/>
          </a:xfrm>
          <a:prstGeom prst="cloudCallout">
            <a:avLst>
              <a:gd name="adj1" fmla="val -28822"/>
              <a:gd name="adj2" fmla="val 100096"/>
            </a:avLst>
          </a:prstGeom>
          <a:solidFill>
            <a:schemeClr val="bg1"/>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Google Shape;191;p32">
            <a:extLst>
              <a:ext uri="{FF2B5EF4-FFF2-40B4-BE49-F238E27FC236}">
                <a16:creationId xmlns:a16="http://schemas.microsoft.com/office/drawing/2014/main" id="{FE0B81DC-9F5A-ECA0-2D69-CDF299F8C09E}"/>
              </a:ext>
            </a:extLst>
          </p:cNvPr>
          <p:cNvSpPr txBox="1"/>
          <p:nvPr/>
        </p:nvSpPr>
        <p:spPr>
          <a:xfrm rot="757273">
            <a:off x="8065804" y="4641257"/>
            <a:ext cx="2041267" cy="480605"/>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0000"/>
              </a:buClr>
              <a:buSzPts val="1600"/>
              <a:buFont typeface="Arial"/>
              <a:buNone/>
            </a:pPr>
            <a:r>
              <a:rPr lang="ja-JP" altLang="en-US" b="1" spc="300" dirty="0">
                <a:solidFill>
                  <a:schemeClr val="tx1"/>
                </a:solidFill>
                <a:latin typeface="BIZ UDPゴシック" panose="020B0400000000000000" pitchFamily="50" charset="-128"/>
                <a:ea typeface="BIZ UDPゴシック" panose="020B0400000000000000" pitchFamily="50" charset="-128"/>
              </a:rPr>
              <a:t>お金なくなったら</a:t>
            </a:r>
            <a:endParaRPr lang="en-US" altLang="ja-JP" b="1" spc="300" dirty="0">
              <a:solidFill>
                <a:schemeClr val="tx1"/>
              </a:solidFill>
              <a:latin typeface="BIZ UDPゴシック" panose="020B0400000000000000" pitchFamily="50" charset="-128"/>
              <a:ea typeface="BIZ UDPゴシック" panose="020B0400000000000000" pitchFamily="50" charset="-128"/>
            </a:endParaRPr>
          </a:p>
          <a:p>
            <a:pPr marL="0" marR="0" lvl="0" indent="0" algn="l" rtl="0">
              <a:spcBef>
                <a:spcPts val="0"/>
              </a:spcBef>
              <a:spcAft>
                <a:spcPts val="0"/>
              </a:spcAft>
              <a:buClr>
                <a:srgbClr val="000000"/>
              </a:buClr>
              <a:buSzPts val="1600"/>
              <a:buFont typeface="Arial"/>
              <a:buNone/>
            </a:pPr>
            <a:r>
              <a:rPr lang="ja-JP" altLang="en-US" b="1" spc="300" dirty="0">
                <a:solidFill>
                  <a:schemeClr val="tx1"/>
                </a:solidFill>
                <a:latin typeface="BIZ UDPゴシック" panose="020B0400000000000000" pitchFamily="50" charset="-128"/>
                <a:ea typeface="BIZ UDPゴシック" panose="020B0400000000000000" pitchFamily="50" charset="-128"/>
              </a:rPr>
              <a:t>どうしよう？</a:t>
            </a:r>
            <a:endParaRPr spc="300" dirty="0">
              <a:solidFill>
                <a:schemeClr val="tx1"/>
              </a:solidFill>
              <a:latin typeface="BIZ UDPゴシック" panose="020B0400000000000000" pitchFamily="50" charset="-128"/>
              <a:ea typeface="BIZ UDPゴシック" panose="020B0400000000000000" pitchFamily="50" charset="-128"/>
            </a:endParaRPr>
          </a:p>
        </p:txBody>
      </p:sp>
      <p:sp>
        <p:nvSpPr>
          <p:cNvPr id="25" name="矢印: 右 24">
            <a:extLst>
              <a:ext uri="{FF2B5EF4-FFF2-40B4-BE49-F238E27FC236}">
                <a16:creationId xmlns:a16="http://schemas.microsoft.com/office/drawing/2014/main" id="{E10F39D0-A3B2-938B-F177-EDA6C26E45C8}"/>
              </a:ext>
            </a:extLst>
          </p:cNvPr>
          <p:cNvSpPr/>
          <p:nvPr/>
        </p:nvSpPr>
        <p:spPr>
          <a:xfrm>
            <a:off x="2479553" y="2736891"/>
            <a:ext cx="465852" cy="549467"/>
          </a:xfrm>
          <a:prstGeom prst="rightArrow">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dirty="0">
              <a:solidFill>
                <a:srgbClr val="F4A169"/>
              </a:solidFill>
            </a:endParaRPr>
          </a:p>
        </p:txBody>
      </p:sp>
      <p:pic>
        <p:nvPicPr>
          <p:cNvPr id="161" name="図 160">
            <a:extLst>
              <a:ext uri="{FF2B5EF4-FFF2-40B4-BE49-F238E27FC236}">
                <a16:creationId xmlns:a16="http://schemas.microsoft.com/office/drawing/2014/main" id="{D4392798-021C-58D4-1903-BAC9C9B0CDE8}"/>
              </a:ext>
            </a:extLst>
          </p:cNvPr>
          <p:cNvPicPr>
            <a:picLocks noChangeAspect="1"/>
          </p:cNvPicPr>
          <p:nvPr/>
        </p:nvPicPr>
        <p:blipFill>
          <a:blip r:embed="rId5"/>
          <a:stretch>
            <a:fillRect/>
          </a:stretch>
        </p:blipFill>
        <p:spPr>
          <a:xfrm rot="17628887">
            <a:off x="1612430" y="4628288"/>
            <a:ext cx="860993" cy="1147990"/>
          </a:xfrm>
          <a:prstGeom prst="rect">
            <a:avLst/>
          </a:prstGeom>
        </p:spPr>
      </p:pic>
      <p:pic>
        <p:nvPicPr>
          <p:cNvPr id="164" name="図 163">
            <a:extLst>
              <a:ext uri="{FF2B5EF4-FFF2-40B4-BE49-F238E27FC236}">
                <a16:creationId xmlns:a16="http://schemas.microsoft.com/office/drawing/2014/main" id="{02F9522E-D7BA-56C1-E803-E5240D19ABE2}"/>
              </a:ext>
            </a:extLst>
          </p:cNvPr>
          <p:cNvPicPr>
            <a:picLocks noChangeAspect="1"/>
          </p:cNvPicPr>
          <p:nvPr/>
        </p:nvPicPr>
        <p:blipFill>
          <a:blip r:embed="rId6"/>
          <a:stretch>
            <a:fillRect/>
          </a:stretch>
        </p:blipFill>
        <p:spPr>
          <a:xfrm flipH="1">
            <a:off x="6807276" y="5081278"/>
            <a:ext cx="962730" cy="1534021"/>
          </a:xfrm>
          <a:prstGeom prst="rect">
            <a:avLst/>
          </a:prstGeom>
        </p:spPr>
      </p:pic>
      <p:pic>
        <p:nvPicPr>
          <p:cNvPr id="166" name="図 165">
            <a:extLst>
              <a:ext uri="{FF2B5EF4-FFF2-40B4-BE49-F238E27FC236}">
                <a16:creationId xmlns:a16="http://schemas.microsoft.com/office/drawing/2014/main" id="{8D01869E-1797-AF55-BD48-0E8DEB00232B}"/>
              </a:ext>
            </a:extLst>
          </p:cNvPr>
          <p:cNvPicPr>
            <a:picLocks noChangeAspect="1"/>
          </p:cNvPicPr>
          <p:nvPr/>
        </p:nvPicPr>
        <p:blipFill>
          <a:blip r:embed="rId7"/>
          <a:stretch>
            <a:fillRect/>
          </a:stretch>
        </p:blipFill>
        <p:spPr>
          <a:xfrm>
            <a:off x="3606036" y="4775416"/>
            <a:ext cx="454260" cy="561630"/>
          </a:xfrm>
          <a:prstGeom prst="rect">
            <a:avLst/>
          </a:prstGeom>
        </p:spPr>
      </p:pic>
    </p:spTree>
    <p:extLst>
      <p:ext uri="{BB962C8B-B14F-4D97-AF65-F5344CB8AC3E}">
        <p14:creationId xmlns:p14="http://schemas.microsoft.com/office/powerpoint/2010/main" val="3282686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91F91DF0-5CEA-1355-ED86-0C330AE12F3D}"/>
              </a:ext>
            </a:extLst>
          </p:cNvPr>
          <p:cNvGrpSpPr/>
          <p:nvPr/>
        </p:nvGrpSpPr>
        <p:grpSpPr>
          <a:xfrm>
            <a:off x="1494506" y="3043787"/>
            <a:ext cx="7702800" cy="1472100"/>
            <a:chOff x="1265709" y="3209350"/>
            <a:chExt cx="7702800" cy="1472100"/>
          </a:xfrm>
        </p:grpSpPr>
        <p:sp>
          <p:nvSpPr>
            <p:cNvPr id="3" name="Google Shape;189;p32">
              <a:extLst>
                <a:ext uri="{FF2B5EF4-FFF2-40B4-BE49-F238E27FC236}">
                  <a16:creationId xmlns:a16="http://schemas.microsoft.com/office/drawing/2014/main" id="{6298A341-0236-D5C0-939B-270D5193586D}"/>
                </a:ext>
              </a:extLst>
            </p:cNvPr>
            <p:cNvSpPr/>
            <p:nvPr/>
          </p:nvSpPr>
          <p:spPr>
            <a:xfrm>
              <a:off x="1265709" y="3209350"/>
              <a:ext cx="7702800" cy="1472100"/>
            </a:xfrm>
            <a:prstGeom prst="rect">
              <a:avLst/>
            </a:prstGeom>
            <a:solidFill>
              <a:srgbClr val="FCDF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4" name="Google Shape;191;p32">
              <a:extLst>
                <a:ext uri="{FF2B5EF4-FFF2-40B4-BE49-F238E27FC236}">
                  <a16:creationId xmlns:a16="http://schemas.microsoft.com/office/drawing/2014/main" id="{6CD9D3A3-1B13-92D7-6A79-A4AF282EB457}"/>
                </a:ext>
              </a:extLst>
            </p:cNvPr>
            <p:cNvSpPr txBox="1"/>
            <p:nvPr/>
          </p:nvSpPr>
          <p:spPr>
            <a:xfrm>
              <a:off x="2814892" y="3232408"/>
              <a:ext cx="6011608" cy="14154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600"/>
                <a:buFont typeface="Arial"/>
                <a:buNone/>
              </a:pPr>
              <a:r>
                <a:rPr lang="ja-JP" altLang="en-US" sz="3600" b="1" spc="300" dirty="0">
                  <a:latin typeface="BIZ UDPゴシック" panose="020B0400000000000000" pitchFamily="50" charset="-128"/>
                  <a:ea typeface="BIZ UDPゴシック" panose="020B0400000000000000" pitchFamily="50" charset="-128"/>
                </a:rPr>
                <a:t>全部貯蓄はダメ？</a:t>
              </a:r>
            </a:p>
          </p:txBody>
        </p:sp>
        <p:pic>
          <p:nvPicPr>
            <p:cNvPr id="5" name="図 4">
              <a:extLst>
                <a:ext uri="{FF2B5EF4-FFF2-40B4-BE49-F238E27FC236}">
                  <a16:creationId xmlns:a16="http://schemas.microsoft.com/office/drawing/2014/main" id="{C23BD182-65C0-5D0F-AEEA-1055AAB2D991}"/>
                </a:ext>
              </a:extLst>
            </p:cNvPr>
            <p:cNvPicPr>
              <a:picLocks noChangeAspect="1"/>
            </p:cNvPicPr>
            <p:nvPr/>
          </p:nvPicPr>
          <p:blipFill>
            <a:blip r:embed="rId3"/>
            <a:stretch>
              <a:fillRect/>
            </a:stretch>
          </p:blipFill>
          <p:spPr>
            <a:xfrm>
              <a:off x="1659804" y="3578828"/>
              <a:ext cx="802548" cy="802548"/>
            </a:xfrm>
            <a:prstGeom prst="rect">
              <a:avLst/>
            </a:prstGeom>
          </p:spPr>
        </p:pic>
      </p:gr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1038</Words>
  <Application>Microsoft Office PowerPoint</Application>
  <PresentationFormat>ユーザー設定</PresentationFormat>
  <Paragraphs>104</Paragraphs>
  <Slides>13</Slides>
  <Notes>13</Notes>
  <HiddenSlides>0</HiddenSlides>
  <MMClips>0</MMClips>
  <ScaleCrop>false</ScaleCrop>
  <HeadingPairs>
    <vt:vector size="6" baseType="variant">
      <vt:variant>
        <vt:lpstr>使用されているフォント</vt:lpstr>
      </vt:variant>
      <vt:variant>
        <vt:i4>3</vt:i4>
      </vt:variant>
      <vt:variant>
        <vt:lpstr>テーマ</vt:lpstr>
      </vt:variant>
      <vt:variant>
        <vt:i4>2</vt:i4>
      </vt:variant>
      <vt:variant>
        <vt:lpstr>スライド タイトル</vt:lpstr>
      </vt:variant>
      <vt:variant>
        <vt:i4>13</vt:i4>
      </vt:variant>
    </vt:vector>
  </HeadingPairs>
  <TitlesOfParts>
    <vt:vector size="18" baseType="lpstr">
      <vt:lpstr>BIZ UDPゴシック</vt:lpstr>
      <vt:lpstr>Noto Sans JP</vt:lpstr>
      <vt:lpstr>Arial</vt:lpstr>
      <vt:lpstr>Simple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本当に大切なことは子どもたちが 適切な金銭感覚を養い、 お金の本質を理解すること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9</cp:revision>
  <dcterms:modified xsi:type="dcterms:W3CDTF">2025-01-31T09:38:59Z</dcterms:modified>
</cp:coreProperties>
</file>